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4D9BE-543F-4B12-9CBC-87547B45B3D4}" v="25" dt="2020-11-15T14:23:04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603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JEZEGOU - (DDEC 22)" userId="eae5a0ff-371b-4bce-b9d6-c02dd3b85e85" providerId="ADAL" clId="{7DD4D9BE-543F-4B12-9CBC-87547B45B3D4}"/>
    <pc:docChg chg="custSel mod delSld modSld">
      <pc:chgData name="Christian JEZEGOU - (DDEC 22)" userId="eae5a0ff-371b-4bce-b9d6-c02dd3b85e85" providerId="ADAL" clId="{7DD4D9BE-543F-4B12-9CBC-87547B45B3D4}" dt="2020-11-15T14:23:15.751" v="46" actId="14100"/>
      <pc:docMkLst>
        <pc:docMk/>
      </pc:docMkLst>
      <pc:sldChg chg="addSp modSp mod setBg">
        <pc:chgData name="Christian JEZEGOU - (DDEC 22)" userId="eae5a0ff-371b-4bce-b9d6-c02dd3b85e85" providerId="ADAL" clId="{7DD4D9BE-543F-4B12-9CBC-87547B45B3D4}" dt="2020-11-15T14:23:15.751" v="46" actId="14100"/>
        <pc:sldMkLst>
          <pc:docMk/>
          <pc:sldMk cId="0" sldId="256"/>
        </pc:sldMkLst>
        <pc:spChg chg="mod">
          <ac:chgData name="Christian JEZEGOU - (DDEC 22)" userId="eae5a0ff-371b-4bce-b9d6-c02dd3b85e85" providerId="ADAL" clId="{7DD4D9BE-543F-4B12-9CBC-87547B45B3D4}" dt="2020-11-15T14:17:10.099" v="6" actId="1076"/>
          <ac:spMkLst>
            <pc:docMk/>
            <pc:sldMk cId="0" sldId="256"/>
            <ac:spMk id="2" creationId="{6998BE8C-59F0-4F78-9844-A81E76F3AE05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71" creationId="{07322A9E-F1EC-405E-8971-BA906EFFCCB8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73" creationId="{A5704422-1118-4FD1-95AD-29A064EB80D9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75" creationId="{A88B2AAA-B805-498E-A9E6-98B885855498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77" creationId="{9B8051E0-19D7-43E1-BFD9-E6DBFEB3A3F1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79" creationId="{4EDB2B02-86A2-46F5-A4BE-B7D9B10411D6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81" creationId="{43954639-FB5D-41F4-9560-6F6DFE778425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83" creationId="{E898931C-0323-41FA-A036-20F818B1FF81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85" creationId="{89AFE9DD-0792-4B98-B4EB-97ACA17E6AA8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87" creationId="{3981F5C4-9AE1-404E-AF44-A4E6DB374F9D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89" creationId="{763C1781-8726-4FAC-8C45-FF40376BE409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91" creationId="{301491B5-56C7-43DC-A3D9-861EECCA056A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93" creationId="{237E2353-22DF-46E0-A200-FB30F8F394E2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95" creationId="{DD6138DB-057B-45F7-A5F4-E7BFDA20D02C}"/>
          </ac:spMkLst>
        </pc:spChg>
        <pc:spChg chg="ad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97" creationId="{79A54AB1-B64F-4843-BFAB-81CB74E66B65}"/>
          </ac:spMkLst>
        </pc:spChg>
        <pc:spChg chg="ord">
          <ac:chgData name="Christian JEZEGOU - (DDEC 22)" userId="eae5a0ff-371b-4bce-b9d6-c02dd3b85e85" providerId="ADAL" clId="{7DD4D9BE-543F-4B12-9CBC-87547B45B3D4}" dt="2020-11-15T14:16:46.385" v="2" actId="26606"/>
          <ac:spMkLst>
            <pc:docMk/>
            <pc:sldMk cId="0" sldId="256"/>
            <ac:spMk id="3074" creationId="{8DF79900-1015-4BFE-AE0B-C42BF871919D}"/>
          </ac:spMkLst>
        </pc:spChg>
        <pc:picChg chg="add mod">
          <ac:chgData name="Christian JEZEGOU - (DDEC 22)" userId="eae5a0ff-371b-4bce-b9d6-c02dd3b85e85" providerId="ADAL" clId="{7DD4D9BE-543F-4B12-9CBC-87547B45B3D4}" dt="2020-11-15T14:23:15.751" v="46" actId="14100"/>
          <ac:picMkLst>
            <pc:docMk/>
            <pc:sldMk cId="0" sldId="256"/>
            <ac:picMk id="3" creationId="{F9E8742E-7380-408A-84BD-002178829511}"/>
          </ac:picMkLst>
        </pc:picChg>
        <pc:picChg chg="add mod">
          <ac:chgData name="Christian JEZEGOU - (DDEC 22)" userId="eae5a0ff-371b-4bce-b9d6-c02dd3b85e85" providerId="ADAL" clId="{7DD4D9BE-543F-4B12-9CBC-87547B45B3D4}" dt="2020-11-15T14:17:47.755" v="9" actId="1076"/>
          <ac:picMkLst>
            <pc:docMk/>
            <pc:sldMk cId="0" sldId="256"/>
            <ac:picMk id="4" creationId="{C15E89E9-E019-45ED-AF0E-0C07A7D8F2FA}"/>
          </ac:picMkLst>
        </pc:picChg>
      </pc:sldChg>
      <pc:sldChg chg="delSp modSp">
        <pc:chgData name="Christian JEZEGOU - (DDEC 22)" userId="eae5a0ff-371b-4bce-b9d6-c02dd3b85e85" providerId="ADAL" clId="{7DD4D9BE-543F-4B12-9CBC-87547B45B3D4}" dt="2020-11-15T14:23:04.610" v="45" actId="478"/>
        <pc:sldMkLst>
          <pc:docMk/>
          <pc:sldMk cId="0" sldId="257"/>
        </pc:sldMkLst>
        <pc:spChg chg="del mod">
          <ac:chgData name="Christian JEZEGOU - (DDEC 22)" userId="eae5a0ff-371b-4bce-b9d6-c02dd3b85e85" providerId="ADAL" clId="{7DD4D9BE-543F-4B12-9CBC-87547B45B3D4}" dt="2020-11-15T14:23:04.610" v="45" actId="478"/>
          <ac:spMkLst>
            <pc:docMk/>
            <pc:sldMk cId="0" sldId="257"/>
            <ac:spMk id="5140" creationId="{1B939AC5-D22B-445A-AF67-7D4BB9E2F47B}"/>
          </ac:spMkLst>
        </pc:spChg>
      </pc:sldChg>
      <pc:sldChg chg="modSp mod">
        <pc:chgData name="Christian JEZEGOU - (DDEC 22)" userId="eae5a0ff-371b-4bce-b9d6-c02dd3b85e85" providerId="ADAL" clId="{7DD4D9BE-543F-4B12-9CBC-87547B45B3D4}" dt="2020-11-15T14:22:51.468" v="43" actId="20577"/>
        <pc:sldMkLst>
          <pc:docMk/>
          <pc:sldMk cId="0" sldId="258"/>
        </pc:sldMkLst>
        <pc:spChg chg="mod">
          <ac:chgData name="Christian JEZEGOU - (DDEC 22)" userId="eae5a0ff-371b-4bce-b9d6-c02dd3b85e85" providerId="ADAL" clId="{7DD4D9BE-543F-4B12-9CBC-87547B45B3D4}" dt="2020-11-15T14:22:51.468" v="43" actId="20577"/>
          <ac:spMkLst>
            <pc:docMk/>
            <pc:sldMk cId="0" sldId="258"/>
            <ac:spMk id="7178" creationId="{BA66978A-B444-4B99-8E43-02ED54C9905A}"/>
          </ac:spMkLst>
        </pc:spChg>
      </pc:sldChg>
      <pc:sldChg chg="del">
        <pc:chgData name="Christian JEZEGOU - (DDEC 22)" userId="eae5a0ff-371b-4bce-b9d6-c02dd3b85e85" providerId="ADAL" clId="{7DD4D9BE-543F-4B12-9CBC-87547B45B3D4}" dt="2020-11-15T14:17:55.698" v="10" actId="2696"/>
        <pc:sldMkLst>
          <pc:docMk/>
          <pc:sldMk cId="0" sldId="259"/>
        </pc:sldMkLst>
      </pc:sldChg>
      <pc:sldChg chg="addSp modSp mod setBg setClrOvrMap">
        <pc:chgData name="Christian JEZEGOU - (DDEC 22)" userId="eae5a0ff-371b-4bce-b9d6-c02dd3b85e85" providerId="ADAL" clId="{7DD4D9BE-543F-4B12-9CBC-87547B45B3D4}" dt="2020-11-15T14:21:34.635" v="33" actId="20577"/>
        <pc:sldMkLst>
          <pc:docMk/>
          <pc:sldMk cId="0" sldId="263"/>
        </pc:sldMkLst>
        <pc:spChg chg="add">
          <ac:chgData name="Christian JEZEGOU - (DDEC 22)" userId="eae5a0ff-371b-4bce-b9d6-c02dd3b85e85" providerId="ADAL" clId="{7DD4D9BE-543F-4B12-9CBC-87547B45B3D4}" dt="2020-11-15T14:19:18.211" v="11" actId="26606"/>
          <ac:spMkLst>
            <pc:docMk/>
            <pc:sldMk cId="0" sldId="263"/>
            <ac:spMk id="74" creationId="{4F74D28C-3268-4E35-8EE1-D92CB4A85A7D}"/>
          </ac:spMkLst>
        </pc:spChg>
        <pc:spChg chg="mod ord">
          <ac:chgData name="Christian JEZEGOU - (DDEC 22)" userId="eae5a0ff-371b-4bce-b9d6-c02dd3b85e85" providerId="ADAL" clId="{7DD4D9BE-543F-4B12-9CBC-87547B45B3D4}" dt="2020-11-15T14:20:58.406" v="31" actId="123"/>
          <ac:spMkLst>
            <pc:docMk/>
            <pc:sldMk cId="0" sldId="263"/>
            <ac:spMk id="23554" creationId="{E0B2EAE3-A8B4-45B7-93AB-F7A3194B7ACA}"/>
          </ac:spMkLst>
        </pc:spChg>
        <pc:spChg chg="mod">
          <ac:chgData name="Christian JEZEGOU - (DDEC 22)" userId="eae5a0ff-371b-4bce-b9d6-c02dd3b85e85" providerId="ADAL" clId="{7DD4D9BE-543F-4B12-9CBC-87547B45B3D4}" dt="2020-11-15T14:20:26.491" v="24" actId="14100"/>
          <ac:spMkLst>
            <pc:docMk/>
            <pc:sldMk cId="0" sldId="263"/>
            <ac:spMk id="23556" creationId="{1964BC98-5D5A-49D8-91BA-ED48D40CF5C4}"/>
          </ac:spMkLst>
        </pc:spChg>
        <pc:spChg chg="mod">
          <ac:chgData name="Christian JEZEGOU - (DDEC 22)" userId="eae5a0ff-371b-4bce-b9d6-c02dd3b85e85" providerId="ADAL" clId="{7DD4D9BE-543F-4B12-9CBC-87547B45B3D4}" dt="2020-11-15T14:21:34.635" v="33" actId="20577"/>
          <ac:spMkLst>
            <pc:docMk/>
            <pc:sldMk cId="0" sldId="263"/>
            <ac:spMk id="23557" creationId="{939DFF85-6733-4CD7-9ACE-848F56B8E9B9}"/>
          </ac:spMkLst>
        </pc:spChg>
        <pc:picChg chg="mod ord">
          <ac:chgData name="Christian JEZEGOU - (DDEC 22)" userId="eae5a0ff-371b-4bce-b9d6-c02dd3b85e85" providerId="ADAL" clId="{7DD4D9BE-543F-4B12-9CBC-87547B45B3D4}" dt="2020-11-15T14:19:18.211" v="11" actId="26606"/>
          <ac:picMkLst>
            <pc:docMk/>
            <pc:sldMk cId="0" sldId="263"/>
            <ac:picMk id="23555" creationId="{9CB4ADB1-5BC4-4863-8D8A-B2E70BEBE2A8}"/>
          </ac:picMkLst>
        </pc:picChg>
      </pc:sldChg>
      <pc:sldChg chg="modSp mod">
        <pc:chgData name="Christian JEZEGOU - (DDEC 22)" userId="eae5a0ff-371b-4bce-b9d6-c02dd3b85e85" providerId="ADAL" clId="{7DD4D9BE-543F-4B12-9CBC-87547B45B3D4}" dt="2020-11-15T14:22:32.928" v="42" actId="20577"/>
        <pc:sldMkLst>
          <pc:docMk/>
          <pc:sldMk cId="0" sldId="264"/>
        </pc:sldMkLst>
        <pc:spChg chg="mod">
          <ac:chgData name="Christian JEZEGOU - (DDEC 22)" userId="eae5a0ff-371b-4bce-b9d6-c02dd3b85e85" providerId="ADAL" clId="{7DD4D9BE-543F-4B12-9CBC-87547B45B3D4}" dt="2020-11-15T14:22:32.928" v="42" actId="20577"/>
          <ac:spMkLst>
            <pc:docMk/>
            <pc:sldMk cId="0" sldId="264"/>
            <ac:spMk id="17422" creationId="{64BF6032-A58F-447F-8E95-E7D73B4D42DC}"/>
          </ac:spMkLst>
        </pc:spChg>
      </pc:sldChg>
      <pc:sldChg chg="modSp mod">
        <pc:chgData name="Christian JEZEGOU - (DDEC 22)" userId="eae5a0ff-371b-4bce-b9d6-c02dd3b85e85" providerId="ADAL" clId="{7DD4D9BE-543F-4B12-9CBC-87547B45B3D4}" dt="2020-11-15T14:22:27.028" v="41" actId="14100"/>
        <pc:sldMkLst>
          <pc:docMk/>
          <pc:sldMk cId="0" sldId="265"/>
        </pc:sldMkLst>
        <pc:spChg chg="mod">
          <ac:chgData name="Christian JEZEGOU - (DDEC 22)" userId="eae5a0ff-371b-4bce-b9d6-c02dd3b85e85" providerId="ADAL" clId="{7DD4D9BE-543F-4B12-9CBC-87547B45B3D4}" dt="2020-11-15T14:22:27.028" v="41" actId="14100"/>
          <ac:spMkLst>
            <pc:docMk/>
            <pc:sldMk cId="0" sldId="265"/>
            <ac:spMk id="19458" creationId="{C6759DBC-9C91-410D-B6F8-C037D7703D37}"/>
          </ac:spMkLst>
        </pc:spChg>
        <pc:spChg chg="mod">
          <ac:chgData name="Christian JEZEGOU - (DDEC 22)" userId="eae5a0ff-371b-4bce-b9d6-c02dd3b85e85" providerId="ADAL" clId="{7DD4D9BE-543F-4B12-9CBC-87547B45B3D4}" dt="2020-11-15T14:22:22.801" v="40" actId="20577"/>
          <ac:spMkLst>
            <pc:docMk/>
            <pc:sldMk cId="0" sldId="265"/>
            <ac:spMk id="19480" creationId="{CAAA7406-0CA6-42C2-A85A-5F6B8A20C4C0}"/>
          </ac:spMkLst>
        </pc:spChg>
      </pc:sldChg>
      <pc:sldChg chg="addSp delSp modSp mod">
        <pc:chgData name="Christian JEZEGOU - (DDEC 22)" userId="eae5a0ff-371b-4bce-b9d6-c02dd3b85e85" providerId="ADAL" clId="{7DD4D9BE-543F-4B12-9CBC-87547B45B3D4}" dt="2020-11-15T14:22:16.014" v="38" actId="14100"/>
        <pc:sldMkLst>
          <pc:docMk/>
          <pc:sldMk cId="0" sldId="266"/>
        </pc:sldMkLst>
        <pc:spChg chg="mod">
          <ac:chgData name="Christian JEZEGOU - (DDEC 22)" userId="eae5a0ff-371b-4bce-b9d6-c02dd3b85e85" providerId="ADAL" clId="{7DD4D9BE-543F-4B12-9CBC-87547B45B3D4}" dt="2020-11-15T14:22:11.189" v="37" actId="20577"/>
          <ac:spMkLst>
            <pc:docMk/>
            <pc:sldMk cId="0" sldId="266"/>
            <ac:spMk id="21506" creationId="{3D0F7F78-5B2F-4949-AB53-1432A5E06E28}"/>
          </ac:spMkLst>
        </pc:spChg>
        <pc:spChg chg="add del mod">
          <ac:chgData name="Christian JEZEGOU - (DDEC 22)" userId="eae5a0ff-371b-4bce-b9d6-c02dd3b85e85" providerId="ADAL" clId="{7DD4D9BE-543F-4B12-9CBC-87547B45B3D4}" dt="2020-11-15T14:22:16.014" v="38" actId="14100"/>
          <ac:spMkLst>
            <pc:docMk/>
            <pc:sldMk cId="0" sldId="266"/>
            <ac:spMk id="21507" creationId="{57BDC1A3-2747-408E-AD9B-1693662B5F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18F513CE-0D49-4BB5-BF9D-CDDB9C8BAC3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7FEC632-02DC-48FB-B95C-C21B005395C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C237F9C-FDCC-458E-856C-AA9E3644076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A8C221F-9A68-4C4C-A7C0-390E130C89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1B20B0-7E07-409E-84AA-30E840AFC26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5F30578-259B-4135-BBCC-81D2DD3377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499E2CE0-7ED7-48A5-9CAE-E1BF3603B4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B6C8F4A-979F-42DC-B9AD-BEFEF1A587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733E65-2D37-4123-B236-108433B62AD5}" type="slidenum">
              <a:rPr lang="fr-FR" altLang="fr-FR" sz="1400" smtClean="0"/>
              <a:pPr>
                <a:spcBef>
                  <a:spcPct val="0"/>
                </a:spcBef>
              </a:pPr>
              <a:t>1</a:t>
            </a:fld>
            <a:endParaRPr lang="fr-FR" altLang="fr-FR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4E315DFA-2BDD-4BAF-86E7-EB85791CF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8ADF747-371D-4118-A645-72B2AD8A1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A51BEC8E-43F8-442A-82C1-8805FF73C4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4215F0-60B6-4C5E-8ECD-E45604F66696}" type="slidenum">
              <a:rPr lang="fr-FR" altLang="fr-FR" sz="1400" smtClean="0"/>
              <a:pPr>
                <a:spcBef>
                  <a:spcPct val="0"/>
                </a:spcBef>
              </a:pPr>
              <a:t>10</a:t>
            </a:fld>
            <a:endParaRPr lang="fr-FR" altLang="fr-FR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D2AC334F-CAC9-4B3D-9CB1-12F72DA71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A0D69207-E889-458C-8A83-D08FBA85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3FD8DAE8-F8E5-4232-B020-5F0C8A3B99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0AF7F0-5205-4918-8830-F7097780A149}" type="slidenum">
              <a:rPr lang="fr-FR" altLang="fr-FR" sz="1400" smtClean="0"/>
              <a:pPr>
                <a:spcBef>
                  <a:spcPct val="0"/>
                </a:spcBef>
              </a:pPr>
              <a:t>2</a:t>
            </a:fld>
            <a:endParaRPr lang="fr-FR" altLang="fr-FR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25DB7810-807C-43CC-A02A-878096637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CF43305-4538-499C-BEE3-1E809249E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909903BA-1C59-42E9-B567-09CF4B5BCB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425D58-A0F9-4E91-ABEA-B22680BA042A}" type="slidenum">
              <a:rPr lang="fr-FR" altLang="fr-FR" sz="1400" smtClean="0"/>
              <a:pPr>
                <a:spcBef>
                  <a:spcPct val="0"/>
                </a:spcBef>
              </a:pPr>
              <a:t>3</a:t>
            </a:fld>
            <a:endParaRPr lang="fr-FR" altLang="fr-FR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EEF2011E-9C34-4D68-A4F5-05210171F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35C566A-E56C-4D44-A7BE-7CEA7A7EE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8974BD99-4DD0-4F04-B707-43BDA11FFD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0A1948-8163-40F0-8556-45574792A770}" type="slidenum">
              <a:rPr lang="fr-FR" altLang="fr-FR" sz="1400" smtClean="0"/>
              <a:pPr>
                <a:spcBef>
                  <a:spcPct val="0"/>
                </a:spcBef>
              </a:pPr>
              <a:t>4</a:t>
            </a:fld>
            <a:endParaRPr lang="fr-FR" altLang="fr-FR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EBAFB444-5B00-493E-8704-4626C31D9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3516E92-E3FB-4070-B9C9-037F90D05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AFA85177-8FC0-487E-A225-994A27C473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0E288E-FD0F-4EB2-AE2A-BE9607EAA409}" type="slidenum">
              <a:rPr lang="fr-FR" altLang="fr-FR" sz="1400" smtClean="0"/>
              <a:pPr>
                <a:spcBef>
                  <a:spcPct val="0"/>
                </a:spcBef>
              </a:pPr>
              <a:t>5</a:t>
            </a:fld>
            <a:endParaRPr lang="fr-FR" altLang="fr-FR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7D82CD4-704D-4325-A3F4-BDBA7A4CA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446778B-26EB-4D56-A200-20F3D438B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D431331E-A217-4369-A457-D497BD48F1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E86B6F-EB6A-4086-B3CB-AA2D7C0EE5C9}" type="slidenum">
              <a:rPr lang="fr-FR" altLang="fr-FR" sz="1400" smtClean="0"/>
              <a:pPr>
                <a:spcBef>
                  <a:spcPct val="0"/>
                </a:spcBef>
              </a:pPr>
              <a:t>6</a:t>
            </a:fld>
            <a:endParaRPr lang="fr-FR" altLang="fr-FR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B0DE49BA-0C71-47C1-9D49-0531700AE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F4D24B95-904F-4F5F-B6C2-AA9EEF859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7EBD3753-42A8-4F5E-94B8-3C10F62F0B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641C34-048F-40A7-826D-92EABD67E4B5}" type="slidenum">
              <a:rPr lang="fr-FR" altLang="fr-FR" sz="1400" smtClean="0"/>
              <a:pPr>
                <a:spcBef>
                  <a:spcPct val="0"/>
                </a:spcBef>
              </a:pPr>
              <a:t>7</a:t>
            </a:fld>
            <a:endParaRPr lang="fr-FR" altLang="fr-FR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5B8424FE-917D-49CD-9190-945FD5253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BFA7740-A4B8-402B-B7D3-98622DAE9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BF8706FB-33E4-4C83-8D51-C558E76B0A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ECDA19-9F8C-47C1-8F25-06EFE9775B5B}" type="slidenum">
              <a:rPr lang="fr-FR" altLang="fr-FR" sz="1400" smtClean="0"/>
              <a:pPr>
                <a:spcBef>
                  <a:spcPct val="0"/>
                </a:spcBef>
              </a:pPr>
              <a:t>8</a:t>
            </a:fld>
            <a:endParaRPr lang="fr-FR" altLang="fr-FR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E2945B8D-2B36-43DE-8ABF-3F4E12BB4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60172C65-0BB0-4A81-999E-6576C2BF4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ECA7B048-AC10-4810-A1AD-771749B672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82FA17-B49F-4125-B76E-F4C9D1B1E04F}" type="slidenum">
              <a:rPr lang="fr-FR" altLang="fr-FR" sz="1400" smtClean="0"/>
              <a:pPr>
                <a:spcBef>
                  <a:spcPct val="0"/>
                </a:spcBef>
              </a:pPr>
              <a:t>9</a:t>
            </a:fld>
            <a:endParaRPr lang="fr-FR" altLang="fr-FR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F65E9281-0D43-4D71-AB83-8BFF69C3D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40B40D1-E77A-42B8-8E24-3A3629E2C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E997EA-CCA4-4AA6-BE46-3639A3013C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A4E7E-4F02-4315-BED9-9A3441B939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DE699-EF34-4F11-AEF7-2DD39C6CEA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DE33-06D4-4EB7-B873-F9027F2E02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70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9C809-3BCF-440C-88E4-3CE528CBF2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B72A0-B4BC-4657-9097-A4CF95B103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121BD-507C-4C5B-8ED6-313EAA192B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1208-E57B-4D70-A590-129D75E8C5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699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5E3FF-FE13-4A9C-A213-ADDB0454A2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828A5-1EA5-41B4-9A88-391A222517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94675-AFA3-4C87-99CD-B2E25D4891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6761-99E5-46C4-BC9A-B2405181AB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16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B7A5D9B-8CD4-4DFE-881D-EC00199D3E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2D93C6-58EF-4542-8BB6-66F312D8C4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39D57-BD37-4142-A5DC-4E39732DC6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3056-CA33-446B-BED8-1FD3FF6702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0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9ABF2-B82D-4115-AF80-7B84EA3A65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39043-7EFD-4B97-AF84-9851783E3F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E58F4-A361-47D2-AAEC-144FAB6F51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79AF-44F3-4CB7-A751-4CD0AAE7EA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515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FDA8C-3E89-40DD-94FE-B279D29EF6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07F39-4D2E-4560-82A3-56D1B6F22D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49CC4D-81D4-4553-B271-D2AB0F5DB29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A3FA-E75A-4881-B143-D088AFC2E3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666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35F3CC-633F-4C1C-AEFE-B792BCC674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44B5032-D8C2-478E-933F-28C8DBE730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DB706D-F5E3-443B-9FFA-FF668196A7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73B8-521A-4173-9AF6-0CC31A2DB1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76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78C63CB-F23A-4CA8-8D2B-A18A919C76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0FEDAD1-55B1-4B34-87A2-89D06D3C6C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626BB9-41E5-4EEC-84CE-8CD4B68A40D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EFF06-6DE6-4ACD-8FA0-92E625CE96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686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501E84-95AA-4506-BA65-615B0D1AD3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5F486-A9D3-48F4-BB5A-0066FA0562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131EAA-FFB2-44B5-99DD-A6701D82CDF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8279-0C58-4281-82F2-C2BFFFFC7B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844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A048C93-4466-4C70-8560-B08ED7906C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67A82B-9A34-4902-8CAC-E203B903F4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80596F-517F-4220-9562-BB4818A465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78D0-D8E8-4986-98E6-F7308B5507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598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86C86A-9BDC-455D-9BB4-55162E4F0B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FDEA604-777D-4F4E-8E62-F0AA719B3D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610726-39A7-4B23-ABB2-53B2BCAC19D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BB3AF-D5C0-4EE4-AB1B-3884A0CB88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30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52BBFF-B616-4F5A-9BF5-6C5CC1F645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DE6F5F-457E-467F-A2E0-5850F3532C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630164-8D81-498A-8E24-4C5F718164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1DFA-CC0F-44B6-B75D-5954EB3B9C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507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95A7A5D-DD80-4AD0-BB11-2EF03B603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07D43E7-0B03-4843-949C-73DE2A638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78CC237-43BA-4D86-A9D5-DB88577B6C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4DE56F-497F-42D9-82FE-05BD3A00616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62D2AE-1AC1-4754-895F-FF65414C73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46F50123-6243-48F4-9658-7620CDF69C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72582" y="1422988"/>
            <a:ext cx="8022497" cy="6143764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4344" y="2216469"/>
            <a:ext cx="6096941" cy="5345006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7822" y="1963117"/>
            <a:ext cx="6644287" cy="5603635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877" y="597837"/>
            <a:ext cx="8544904" cy="6968917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60" y="6810928"/>
            <a:ext cx="417400" cy="751258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877" y="-65451"/>
            <a:ext cx="9171006" cy="7632202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877" y="-2112"/>
            <a:ext cx="874178" cy="677362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60" y="-7391"/>
            <a:ext cx="492218" cy="388823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877" y="-2112"/>
            <a:ext cx="295330" cy="23575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6838" y="-2112"/>
            <a:ext cx="4785671" cy="7547752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35721" y="3165"/>
            <a:ext cx="2440089" cy="281677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998BE8C-59F0-4F78-9844-A81E76F3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768" y="233645"/>
            <a:ext cx="4690011" cy="1440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en-US" altLang="fr-FR" sz="3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CI1 Appropriation du cahier des charges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85448" y="-2112"/>
            <a:ext cx="1790361" cy="149723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5513" y="-2112"/>
            <a:ext cx="740296" cy="589393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621835" y="2444978"/>
            <a:ext cx="3653529" cy="4695430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E8742E-7380-408A-84BD-002178829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5" r="9749" b="1"/>
          <a:stretch/>
        </p:blipFill>
        <p:spPr>
          <a:xfrm>
            <a:off x="647824" y="512844"/>
            <a:ext cx="3517374" cy="312297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074" name="Text Box 1">
            <a:extLst>
              <a:ext uri="{FF2B5EF4-FFF2-40B4-BE49-F238E27FC236}">
                <a16:creationId xmlns:a16="http://schemas.microsoft.com/office/drawing/2014/main" id="{8DF79900-1015-4BFE-AE0B-C42BF871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5580063"/>
            <a:ext cx="1800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5E89E9-E019-45ED-AF0E-0C07A7D8F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546" y="3360067"/>
            <a:ext cx="5200650" cy="3009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3">
            <a:extLst>
              <a:ext uri="{FF2B5EF4-FFF2-40B4-BE49-F238E27FC236}">
                <a16:creationId xmlns:a16="http://schemas.microsoft.com/office/drawing/2014/main" id="{1964BC98-5D5A-49D8-91BA-ED48D40C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254" y="0"/>
            <a:ext cx="4235578" cy="14035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fr-FR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Enoncé</a:t>
            </a:r>
            <a:r>
              <a:rPr lang="en-US" altLang="fr-FR" sz="3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altLang="fr-FR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besoin</a:t>
            </a:r>
            <a:r>
              <a:rPr lang="en-US" altLang="fr-FR" sz="3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: </a:t>
            </a:r>
            <a:r>
              <a:rPr lang="en-US" altLang="fr-FR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exemple</a:t>
            </a:r>
            <a:endParaRPr lang="en-US" altLang="fr-FR" sz="3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03797" cy="7559675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CB4ADB1-5BC4-4863-8D8A-B2E70BEBE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20"/>
          <a:stretch/>
        </p:blipFill>
        <p:spPr bwMode="auto">
          <a:xfrm>
            <a:off x="20" y="10"/>
            <a:ext cx="4980888" cy="75596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1">
            <a:extLst>
              <a:ext uri="{FF2B5EF4-FFF2-40B4-BE49-F238E27FC236}">
                <a16:creationId xmlns:a16="http://schemas.microsoft.com/office/drawing/2014/main" id="{E0B2EAE3-A8B4-45B7-93AB-F7A3194B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463" y="1403573"/>
            <a:ext cx="4919141" cy="6048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Stefan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Buchberger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a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remporté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le concours Design Lab Electrolux 2008,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en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créant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Flatshare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, un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réfrigérateur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pour les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colocataires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… 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La colocation se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développe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beaucoup avec la crise du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logement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et le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pouvoir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d’achat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en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berne.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Malheureusement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elle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n’est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pas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toujours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évidente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à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gérer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notamment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dans la cuisine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où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les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conflits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éclatent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entre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colocataires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Etudiant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en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design à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l’Université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d’arts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appliqués de Vienne, son idée a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germé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sa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propre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expérience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de colocation et d’un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semestre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passé à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réfléchir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à la manière de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maintenir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un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espace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personnel propre et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rangé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dans le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réfrigérateur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algn="just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Le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réfrigérateur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est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composé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d’une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station de base et de quatre modules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empilables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au maximum. Les modules, qui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confèrent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à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chaque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utilisateur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son propre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espace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dans le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réfrigérateur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peuvent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être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personnalisés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à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l’aide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de divers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revêtements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colorés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et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d’accessoires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tels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qu’un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ouvre-bouteille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ou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un tableau blanc. Les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poignées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situées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sur les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côtés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des modules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permettent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 de les transporter </a:t>
            </a:r>
            <a:r>
              <a:rPr lang="en-US" altLang="fr-FR" sz="1600" dirty="0" err="1">
                <a:solidFill>
                  <a:schemeClr val="tx1"/>
                </a:solidFill>
                <a:latin typeface="+mn-lt"/>
                <a:ea typeface="+mn-ea"/>
              </a:rPr>
              <a:t>facilement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939DFF85-6733-4CD7-9ACE-848F56B8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66" y="107429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ts val="600"/>
              </a:spcAft>
            </a:pPr>
            <a:r>
              <a:rPr lang="fr-FR" altLang="fr-FR" sz="1800" dirty="0"/>
              <a:t>Page 10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1E7E25B-066F-4680-9B9B-813749E9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9750"/>
            <a:ext cx="1903412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7C048A47-EC90-44AB-A281-53FDD4F8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08375"/>
            <a:ext cx="19208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Ce que le demandeur a expliqué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41672E5D-FF1E-432F-B92D-890EF96D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539750"/>
            <a:ext cx="1903412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4">
            <a:extLst>
              <a:ext uri="{FF2B5EF4-FFF2-40B4-BE49-F238E27FC236}">
                <a16:creationId xmlns:a16="http://schemas.microsoft.com/office/drawing/2014/main" id="{AEA9AA5D-5060-4796-9702-250A4DA3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3508375"/>
            <a:ext cx="1746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Ce que le chef de projet a compris</a:t>
            </a:r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F5DF6951-79D0-4816-B47B-16AF65B7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539750"/>
            <a:ext cx="19034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>
            <a:extLst>
              <a:ext uri="{FF2B5EF4-FFF2-40B4-BE49-F238E27FC236}">
                <a16:creationId xmlns:a16="http://schemas.microsoft.com/office/drawing/2014/main" id="{F2CAE22E-315C-4B60-8993-814A80E3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539750"/>
            <a:ext cx="19034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7">
            <a:extLst>
              <a:ext uri="{FF2B5EF4-FFF2-40B4-BE49-F238E27FC236}">
                <a16:creationId xmlns:a16="http://schemas.microsoft.com/office/drawing/2014/main" id="{EBD3E90E-7397-4833-81EF-44AAA8E8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4030663"/>
            <a:ext cx="1920875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8">
            <a:extLst>
              <a:ext uri="{FF2B5EF4-FFF2-40B4-BE49-F238E27FC236}">
                <a16:creationId xmlns:a16="http://schemas.microsoft.com/office/drawing/2014/main" id="{DDD5F5B7-681C-47FF-ACC4-3C246DA8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030663"/>
            <a:ext cx="1920875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Text Box 9">
            <a:extLst>
              <a:ext uri="{FF2B5EF4-FFF2-40B4-BE49-F238E27FC236}">
                <a16:creationId xmlns:a16="http://schemas.microsoft.com/office/drawing/2014/main" id="{204E2C41-C5DB-44F9-9D49-1E38627FEFA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778875" y="6259513"/>
            <a:ext cx="23399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200">
                <a:solidFill>
                  <a:srgbClr val="999999"/>
                </a:solidFill>
              </a:rPr>
              <a:t>http://www.astuces-pratiques.fr</a:t>
            </a:r>
          </a:p>
        </p:txBody>
      </p:sp>
      <p:sp>
        <p:nvSpPr>
          <p:cNvPr id="5131" name="Text Box 10">
            <a:extLst>
              <a:ext uri="{FF2B5EF4-FFF2-40B4-BE49-F238E27FC236}">
                <a16:creationId xmlns:a16="http://schemas.microsoft.com/office/drawing/2014/main" id="{66B22CB6-2F42-4124-88A3-C868289B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508375"/>
            <a:ext cx="19208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La définition du cahier des charges</a:t>
            </a:r>
          </a:p>
        </p:txBody>
      </p:sp>
      <p:sp>
        <p:nvSpPr>
          <p:cNvPr id="5132" name="Text Box 11">
            <a:extLst>
              <a:ext uri="{FF2B5EF4-FFF2-40B4-BE49-F238E27FC236}">
                <a16:creationId xmlns:a16="http://schemas.microsoft.com/office/drawing/2014/main" id="{02F1E84B-49CE-4BE6-9E73-BE6F791D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508375"/>
            <a:ext cx="19907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Le premier prototype</a:t>
            </a:r>
          </a:p>
        </p:txBody>
      </p:sp>
      <p:pic>
        <p:nvPicPr>
          <p:cNvPr id="5133" name="Picture 12">
            <a:extLst>
              <a:ext uri="{FF2B5EF4-FFF2-40B4-BE49-F238E27FC236}">
                <a16:creationId xmlns:a16="http://schemas.microsoft.com/office/drawing/2014/main" id="{9D084FC3-D433-49B5-ADD2-6916A2E21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30663"/>
            <a:ext cx="19018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4" name="Text Box 13">
            <a:extLst>
              <a:ext uri="{FF2B5EF4-FFF2-40B4-BE49-F238E27FC236}">
                <a16:creationId xmlns:a16="http://schemas.microsoft.com/office/drawing/2014/main" id="{CF57E147-6C73-4D90-8AE1-69723AB7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997700"/>
            <a:ext cx="19208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Les premiers tests</a:t>
            </a:r>
          </a:p>
        </p:txBody>
      </p:sp>
      <p:sp>
        <p:nvSpPr>
          <p:cNvPr id="5135" name="Text Box 14">
            <a:extLst>
              <a:ext uri="{FF2B5EF4-FFF2-40B4-BE49-F238E27FC236}">
                <a16:creationId xmlns:a16="http://schemas.microsoft.com/office/drawing/2014/main" id="{B2FCFDA3-242C-4D8D-8108-25D1BC02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6997700"/>
            <a:ext cx="1746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La promesse du commercial</a:t>
            </a:r>
          </a:p>
        </p:txBody>
      </p:sp>
      <p:sp>
        <p:nvSpPr>
          <p:cNvPr id="5136" name="Text Box 15">
            <a:extLst>
              <a:ext uri="{FF2B5EF4-FFF2-40B4-BE49-F238E27FC236}">
                <a16:creationId xmlns:a16="http://schemas.microsoft.com/office/drawing/2014/main" id="{CF33B23D-5B62-4BE4-81C7-C83D0E5F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6997700"/>
            <a:ext cx="19208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La réalisation</a:t>
            </a:r>
          </a:p>
        </p:txBody>
      </p:sp>
      <p:sp>
        <p:nvSpPr>
          <p:cNvPr id="5137" name="Text Box 16">
            <a:extLst>
              <a:ext uri="{FF2B5EF4-FFF2-40B4-BE49-F238E27FC236}">
                <a16:creationId xmlns:a16="http://schemas.microsoft.com/office/drawing/2014/main" id="{FC5FE77B-C114-45AB-8B0D-8EBA0E42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997700"/>
            <a:ext cx="1990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400"/>
              <a:t>Le besoin de l'utilisateur</a:t>
            </a:r>
          </a:p>
        </p:txBody>
      </p:sp>
      <p:pic>
        <p:nvPicPr>
          <p:cNvPr id="5138" name="Picture 17">
            <a:extLst>
              <a:ext uri="{FF2B5EF4-FFF2-40B4-BE49-F238E27FC236}">
                <a16:creationId xmlns:a16="http://schemas.microsoft.com/office/drawing/2014/main" id="{81234B76-59BB-44AA-BA3B-885A6E6A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68763"/>
            <a:ext cx="18923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FD73B1FC-0FAF-4629-B200-F64B67A4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9720262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Eurostar Black Extended" pitchFamily="32" charset="0"/>
              </a:rPr>
              <a:t>La démarche de projet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215F8CE7-F906-4401-ADB6-80EAA136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959225"/>
            <a:ext cx="456088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77DFD622-5153-42D2-8D01-04951D24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735263"/>
            <a:ext cx="337502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7A08F765-114C-4C87-AFFA-B686A6FD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720725"/>
            <a:ext cx="4165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4">
            <a:extLst>
              <a:ext uri="{FF2B5EF4-FFF2-40B4-BE49-F238E27FC236}">
                <a16:creationId xmlns:a16="http://schemas.microsoft.com/office/drawing/2014/main" id="{2A95AD5A-5B99-4447-8D77-C64028C0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0113"/>
            <a:ext cx="5219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spcAft>
                <a:spcPct val="0"/>
              </a:spcAft>
            </a:pPr>
            <a:r>
              <a:rPr lang="fr-FR" altLang="fr-FR" sz="1800"/>
              <a:t>En moins d'un siècle le nombre d'objets qui nous entourent a plus que décuplé. Une famille occidentale de 4 personnes qui possédait entre 150 et 200 objets en possède aujourd'hui entre 2 et 3000.</a:t>
            </a: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FF2220C4-157E-4D8E-811C-561213E4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0975"/>
            <a:ext cx="9720262" cy="388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>
                <a:latin typeface="Eurostar Black Extended" pitchFamily="32" charset="0"/>
              </a:rPr>
              <a:t>Expression du besoin</a:t>
            </a:r>
          </a:p>
        </p:txBody>
      </p:sp>
      <p:sp>
        <p:nvSpPr>
          <p:cNvPr id="7175" name="Text Box 6">
            <a:extLst>
              <a:ext uri="{FF2B5EF4-FFF2-40B4-BE49-F238E27FC236}">
                <a16:creationId xmlns:a16="http://schemas.microsoft.com/office/drawing/2014/main" id="{69EFBB34-D3B1-428A-897A-7BE74667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592763"/>
            <a:ext cx="18002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200">
                <a:solidFill>
                  <a:srgbClr val="333333"/>
                </a:solidFill>
              </a:rPr>
              <a:t>Intérieur d'une maison de mineur dans les années 1930</a:t>
            </a:r>
          </a:p>
        </p:txBody>
      </p:sp>
      <p:sp>
        <p:nvSpPr>
          <p:cNvPr id="7176" name="Text Box 7">
            <a:extLst>
              <a:ext uri="{FF2B5EF4-FFF2-40B4-BE49-F238E27FC236}">
                <a16:creationId xmlns:a16="http://schemas.microsoft.com/office/drawing/2014/main" id="{941DBA26-79BA-4C4C-BE25-F883BB2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600450"/>
            <a:ext cx="3779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200">
                <a:solidFill>
                  <a:srgbClr val="333333"/>
                </a:solidFill>
              </a:rPr>
              <a:t>Intérieur d'une maison moderne</a:t>
            </a:r>
          </a:p>
        </p:txBody>
      </p:sp>
      <p:sp>
        <p:nvSpPr>
          <p:cNvPr id="7177" name="Text Box 8">
            <a:extLst>
              <a:ext uri="{FF2B5EF4-FFF2-40B4-BE49-F238E27FC236}">
                <a16:creationId xmlns:a16="http://schemas.microsoft.com/office/drawing/2014/main" id="{35A7AAC5-F24C-4198-A109-BE7519BE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54888"/>
            <a:ext cx="54006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173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700"/>
              <a:t>http://andredemarles.skyrock.com/2493465101-L-interieur-d-une-maison-de-mineur-des-annees-1930-2-2.html</a:t>
            </a:r>
          </a:p>
        </p:txBody>
      </p:sp>
      <p:sp>
        <p:nvSpPr>
          <p:cNvPr id="7178" name="Text Box 9">
            <a:extLst>
              <a:ext uri="{FF2B5EF4-FFF2-40B4-BE49-F238E27FC236}">
                <a16:creationId xmlns:a16="http://schemas.microsoft.com/office/drawing/2014/main" id="{BA66978A-B444-4B99-8E43-02ED54C99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 dirty="0"/>
              <a:t>Page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">
            <a:extLst>
              <a:ext uri="{FF2B5EF4-FFF2-40B4-BE49-F238E27FC236}">
                <a16:creationId xmlns:a16="http://schemas.microsoft.com/office/drawing/2014/main" id="{772E0B2D-C085-4CD3-BFE9-05F43CAB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979613"/>
            <a:ext cx="2339975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63D70678-98F3-46BA-852D-8124549C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1506538"/>
            <a:ext cx="3216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Sur quoi agit-il ?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78A4957B-A074-41C8-AEA2-ACC1CEBB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6169025"/>
            <a:ext cx="4140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Dans quel but ?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9E161B30-3FB7-4FD4-AD53-04697F84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01775"/>
            <a:ext cx="50768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A qui (à quoi) rend-il service ?</a:t>
            </a:r>
          </a:p>
        </p:txBody>
      </p:sp>
      <p:sp>
        <p:nvSpPr>
          <p:cNvPr id="11270" name="Oval 5">
            <a:extLst>
              <a:ext uri="{FF2B5EF4-FFF2-40B4-BE49-F238E27FC236}">
                <a16:creationId xmlns:a16="http://schemas.microsoft.com/office/drawing/2014/main" id="{ED867EFD-BB6D-4CBD-8013-6B97F54E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979613"/>
            <a:ext cx="2339975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1271" name="Oval 6">
            <a:extLst>
              <a:ext uri="{FF2B5EF4-FFF2-40B4-BE49-F238E27FC236}">
                <a16:creationId xmlns:a16="http://schemas.microsoft.com/office/drawing/2014/main" id="{372EBD4D-3D1D-41AF-8DC7-EF664FDE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140200"/>
            <a:ext cx="2339975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>
                <a:solidFill>
                  <a:srgbClr val="FFFF00"/>
                </a:solidFill>
              </a:rPr>
              <a:t>Projet</a:t>
            </a:r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D0DB8732-8EC4-40C9-84ED-F026B767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9720262" cy="38893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>
                <a:latin typeface="Eurostar Black Extended" pitchFamily="32" charset="0"/>
              </a:rPr>
              <a:t>Enoncé du besoin</a:t>
            </a:r>
          </a:p>
        </p:txBody>
      </p:sp>
      <p:sp>
        <p:nvSpPr>
          <p:cNvPr id="11273" name="Freeform 8">
            <a:extLst>
              <a:ext uri="{FF2B5EF4-FFF2-40B4-BE49-F238E27FC236}">
                <a16:creationId xmlns:a16="http://schemas.microsoft.com/office/drawing/2014/main" id="{3B69E00F-9206-444F-8C07-64075ED8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3603625"/>
            <a:ext cx="3482975" cy="1022350"/>
          </a:xfrm>
          <a:custGeom>
            <a:avLst/>
            <a:gdLst>
              <a:gd name="T0" fmla="*/ 4536796 w 9674"/>
              <a:gd name="T1" fmla="*/ 0 h 2840"/>
              <a:gd name="T2" fmla="*/ 8555143 w 9674"/>
              <a:gd name="T3" fmla="*/ 122459891 h 2840"/>
              <a:gd name="T4" fmla="*/ 90218917 w 9674"/>
              <a:gd name="T5" fmla="*/ 244920142 h 2840"/>
              <a:gd name="T6" fmla="*/ 220880885 w 9674"/>
              <a:gd name="T7" fmla="*/ 310232108 h 2840"/>
              <a:gd name="T8" fmla="*/ 343376547 w 9674"/>
              <a:gd name="T9" fmla="*/ 347034908 h 2840"/>
              <a:gd name="T10" fmla="*/ 465871849 w 9674"/>
              <a:gd name="T11" fmla="*/ 359215992 h 2840"/>
              <a:gd name="T12" fmla="*/ 592515469 w 9674"/>
              <a:gd name="T13" fmla="*/ 359215992 h 2840"/>
              <a:gd name="T14" fmla="*/ 719029478 w 9674"/>
              <a:gd name="T15" fmla="*/ 355198948 h 2840"/>
              <a:gd name="T16" fmla="*/ 841525140 w 9674"/>
              <a:gd name="T17" fmla="*/ 359215992 h 2840"/>
              <a:gd name="T18" fmla="*/ 964020802 w 9674"/>
              <a:gd name="T19" fmla="*/ 367380033 h 2840"/>
              <a:gd name="T20" fmla="*/ 1090534450 w 9674"/>
              <a:gd name="T21" fmla="*/ 355198948 h 2840"/>
              <a:gd name="T22" fmla="*/ 1213030112 w 9674"/>
              <a:gd name="T23" fmla="*/ 342887910 h 2840"/>
              <a:gd name="T24" fmla="*/ 1253861999 w 9674"/>
              <a:gd name="T25" fmla="*/ 347034908 h 2840"/>
              <a:gd name="T26" fmla="*/ 1253861999 w 9674"/>
              <a:gd name="T27" fmla="*/ 347034908 h 28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74" h="2840">
                <a:moveTo>
                  <a:pt x="35" y="0"/>
                </a:moveTo>
                <a:cubicBezTo>
                  <a:pt x="45" y="315"/>
                  <a:pt x="0" y="634"/>
                  <a:pt x="66" y="945"/>
                </a:cubicBezTo>
                <a:cubicBezTo>
                  <a:pt x="147" y="1326"/>
                  <a:pt x="430" y="1624"/>
                  <a:pt x="696" y="1890"/>
                </a:cubicBezTo>
                <a:cubicBezTo>
                  <a:pt x="971" y="2165"/>
                  <a:pt x="1368" y="2221"/>
                  <a:pt x="1704" y="2394"/>
                </a:cubicBezTo>
                <a:cubicBezTo>
                  <a:pt x="1995" y="2544"/>
                  <a:pt x="2321" y="2639"/>
                  <a:pt x="2649" y="2678"/>
                </a:cubicBezTo>
                <a:cubicBezTo>
                  <a:pt x="2963" y="2715"/>
                  <a:pt x="3277" y="2758"/>
                  <a:pt x="3594" y="2772"/>
                </a:cubicBezTo>
                <a:cubicBezTo>
                  <a:pt x="3918" y="2786"/>
                  <a:pt x="4246" y="2776"/>
                  <a:pt x="4571" y="2772"/>
                </a:cubicBezTo>
                <a:cubicBezTo>
                  <a:pt x="4896" y="2768"/>
                  <a:pt x="5220" y="2763"/>
                  <a:pt x="5547" y="2741"/>
                </a:cubicBezTo>
                <a:cubicBezTo>
                  <a:pt x="5861" y="2720"/>
                  <a:pt x="6177" y="2733"/>
                  <a:pt x="6492" y="2772"/>
                </a:cubicBezTo>
                <a:cubicBezTo>
                  <a:pt x="6804" y="2811"/>
                  <a:pt x="7119" y="2839"/>
                  <a:pt x="7437" y="2835"/>
                </a:cubicBezTo>
                <a:cubicBezTo>
                  <a:pt x="7764" y="2831"/>
                  <a:pt x="8086" y="2775"/>
                  <a:pt x="8413" y="2741"/>
                </a:cubicBezTo>
                <a:cubicBezTo>
                  <a:pt x="8732" y="2708"/>
                  <a:pt x="9033" y="2584"/>
                  <a:pt x="9358" y="2646"/>
                </a:cubicBezTo>
                <a:lnTo>
                  <a:pt x="9673" y="2678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4" name="Freeform 9">
            <a:extLst>
              <a:ext uri="{FF2B5EF4-FFF2-40B4-BE49-F238E27FC236}">
                <a16:creationId xmlns:a16="http://schemas.microsoft.com/office/drawing/2014/main" id="{74840DAA-3177-4391-8FA6-0125C45D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636963"/>
            <a:ext cx="1587500" cy="982662"/>
          </a:xfrm>
          <a:custGeom>
            <a:avLst/>
            <a:gdLst>
              <a:gd name="T0" fmla="*/ 563555659 w 4409"/>
              <a:gd name="T1" fmla="*/ 0 h 2729"/>
              <a:gd name="T2" fmla="*/ 551239842 w 4409"/>
              <a:gd name="T3" fmla="*/ 126546629 h 2729"/>
              <a:gd name="T4" fmla="*/ 469694766 w 4409"/>
              <a:gd name="T5" fmla="*/ 253223247 h 2729"/>
              <a:gd name="T6" fmla="*/ 347182541 w 4409"/>
              <a:gd name="T7" fmla="*/ 318571171 h 2729"/>
              <a:gd name="T8" fmla="*/ 216502739 w 4409"/>
              <a:gd name="T9" fmla="*/ 347096095 h 2729"/>
              <a:gd name="T10" fmla="*/ 93990874 w 4409"/>
              <a:gd name="T11" fmla="*/ 338927650 h 2729"/>
              <a:gd name="T12" fmla="*/ 53153345 w 4409"/>
              <a:gd name="T13" fmla="*/ 330759204 h 2729"/>
              <a:gd name="T14" fmla="*/ 12316177 w 4409"/>
              <a:gd name="T15" fmla="*/ 326739616 h 2729"/>
              <a:gd name="T16" fmla="*/ 0 w 4409"/>
              <a:gd name="T17" fmla="*/ 326739616 h 27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09" h="2729">
                <a:moveTo>
                  <a:pt x="4347" y="0"/>
                </a:moveTo>
                <a:cubicBezTo>
                  <a:pt x="4317" y="325"/>
                  <a:pt x="4408" y="663"/>
                  <a:pt x="4252" y="976"/>
                </a:cubicBezTo>
                <a:cubicBezTo>
                  <a:pt x="4079" y="1323"/>
                  <a:pt x="3899" y="1680"/>
                  <a:pt x="3623" y="1953"/>
                </a:cubicBezTo>
                <a:cubicBezTo>
                  <a:pt x="3366" y="2207"/>
                  <a:pt x="3011" y="2329"/>
                  <a:pt x="2678" y="2457"/>
                </a:cubicBezTo>
                <a:cubicBezTo>
                  <a:pt x="2354" y="2581"/>
                  <a:pt x="2012" y="2649"/>
                  <a:pt x="1670" y="2677"/>
                </a:cubicBezTo>
                <a:cubicBezTo>
                  <a:pt x="1355" y="2703"/>
                  <a:pt x="1030" y="2728"/>
                  <a:pt x="725" y="2614"/>
                </a:cubicBezTo>
                <a:lnTo>
                  <a:pt x="410" y="2551"/>
                </a:lnTo>
                <a:lnTo>
                  <a:pt x="95" y="2520"/>
                </a:lnTo>
                <a:lnTo>
                  <a:pt x="0" y="2520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5" name="Freeform 10">
            <a:extLst>
              <a:ext uri="{FF2B5EF4-FFF2-40B4-BE49-F238E27FC236}">
                <a16:creationId xmlns:a16="http://schemas.microsoft.com/office/drawing/2014/main" id="{92BBC86B-48AB-4908-BD63-5F12A24CD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4549775"/>
            <a:ext cx="825500" cy="2024063"/>
          </a:xfrm>
          <a:custGeom>
            <a:avLst/>
            <a:gdLst>
              <a:gd name="T0" fmla="*/ 0 w 2294"/>
              <a:gd name="T1" fmla="*/ 5962381 h 5622"/>
              <a:gd name="T2" fmla="*/ 122371199 w 2294"/>
              <a:gd name="T3" fmla="*/ 5962381 h 5622"/>
              <a:gd name="T4" fmla="*/ 244742398 w 2294"/>
              <a:gd name="T5" fmla="*/ 63123980 h 5622"/>
              <a:gd name="T6" fmla="*/ 289547184 w 2294"/>
              <a:gd name="T7" fmla="*/ 185613274 h 5622"/>
              <a:gd name="T8" fmla="*/ 269216637 w 2294"/>
              <a:gd name="T9" fmla="*/ 308102567 h 5622"/>
              <a:gd name="T10" fmla="*/ 163161478 w 2294"/>
              <a:gd name="T11" fmla="*/ 430591861 h 5622"/>
              <a:gd name="T12" fmla="*/ 110069306 w 2294"/>
              <a:gd name="T13" fmla="*/ 561117643 h 5622"/>
              <a:gd name="T14" fmla="*/ 110069306 w 2294"/>
              <a:gd name="T15" fmla="*/ 683606937 h 5622"/>
              <a:gd name="T16" fmla="*/ 118227505 w 2294"/>
              <a:gd name="T17" fmla="*/ 724436701 h 5622"/>
              <a:gd name="T18" fmla="*/ 118227505 w 2294"/>
              <a:gd name="T19" fmla="*/ 728584554 h 56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94" h="5622">
                <a:moveTo>
                  <a:pt x="0" y="46"/>
                </a:moveTo>
                <a:cubicBezTo>
                  <a:pt x="314" y="45"/>
                  <a:pt x="633" y="0"/>
                  <a:pt x="945" y="46"/>
                </a:cubicBezTo>
                <a:cubicBezTo>
                  <a:pt x="1287" y="96"/>
                  <a:pt x="1630" y="237"/>
                  <a:pt x="1890" y="487"/>
                </a:cubicBezTo>
                <a:cubicBezTo>
                  <a:pt x="2145" y="732"/>
                  <a:pt x="2233" y="1093"/>
                  <a:pt x="2236" y="1432"/>
                </a:cubicBezTo>
                <a:cubicBezTo>
                  <a:pt x="2239" y="1749"/>
                  <a:pt x="2293" y="2116"/>
                  <a:pt x="2079" y="2377"/>
                </a:cubicBezTo>
                <a:cubicBezTo>
                  <a:pt x="1814" y="2700"/>
                  <a:pt x="1573" y="3022"/>
                  <a:pt x="1260" y="3322"/>
                </a:cubicBezTo>
                <a:cubicBezTo>
                  <a:pt x="1000" y="3571"/>
                  <a:pt x="879" y="3954"/>
                  <a:pt x="850" y="4329"/>
                </a:cubicBezTo>
                <a:cubicBezTo>
                  <a:pt x="826" y="4643"/>
                  <a:pt x="803" y="4961"/>
                  <a:pt x="850" y="5274"/>
                </a:cubicBezTo>
                <a:lnTo>
                  <a:pt x="913" y="5589"/>
                </a:lnTo>
                <a:lnTo>
                  <a:pt x="913" y="5621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6" name="Line 11">
            <a:extLst>
              <a:ext uri="{FF2B5EF4-FFF2-40B4-BE49-F238E27FC236}">
                <a16:creationId xmlns:a16="http://schemas.microsoft.com/office/drawing/2014/main" id="{0D7CC5C7-C5F5-4183-ABB1-095C10F5EE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2325" y="6226175"/>
            <a:ext cx="182563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7" name="Line 12">
            <a:extLst>
              <a:ext uri="{FF2B5EF4-FFF2-40B4-BE49-F238E27FC236}">
                <a16:creationId xmlns:a16="http://schemas.microsoft.com/office/drawing/2014/main" id="{7729F5EE-3019-4D18-8AFB-EBA509AB5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3300" y="6227763"/>
            <a:ext cx="182563" cy="3603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8" name="Text Box 13">
            <a:extLst>
              <a:ext uri="{FF2B5EF4-FFF2-40B4-BE49-F238E27FC236}">
                <a16:creationId xmlns:a16="http://schemas.microsoft.com/office/drawing/2014/main" id="{B5D4C0EC-61A7-4F42-ABE8-442D2CAC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20725"/>
            <a:ext cx="93599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3680" rIns="126000" bIns="81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spcAft>
                <a:spcPct val="0"/>
              </a:spcAft>
            </a:pPr>
            <a:r>
              <a:rPr lang="fr-FR" altLang="fr-FR" sz="2000">
                <a:latin typeface="Eurostar" pitchFamily="32" charset="0"/>
                <a:cs typeface="ArialMT" pitchFamily="32" charset="0"/>
              </a:rPr>
              <a:t>On peut schématiser graphiquement le besoin. Ce diagramme appelé « </a:t>
            </a:r>
            <a:r>
              <a:rPr lang="fr-FR" altLang="fr-FR" sz="2000" b="1">
                <a:solidFill>
                  <a:srgbClr val="FF0000"/>
                </a:solidFill>
                <a:latin typeface="Eurostar" pitchFamily="32" charset="0"/>
                <a:cs typeface="ArialMT" pitchFamily="32" charset="0"/>
              </a:rPr>
              <a:t>bête à cornes</a:t>
            </a:r>
            <a:r>
              <a:rPr lang="fr-FR" altLang="fr-FR" sz="2000" b="1">
                <a:latin typeface="Eurostar" pitchFamily="32" charset="0"/>
                <a:cs typeface="ArialMT" pitchFamily="32" charset="0"/>
              </a:rPr>
              <a:t> </a:t>
            </a:r>
            <a:r>
              <a:rPr lang="fr-FR" altLang="fr-FR" sz="2000">
                <a:latin typeface="Eurostar" pitchFamily="32" charset="0"/>
                <a:cs typeface="ArialMT" pitchFamily="32" charset="0"/>
              </a:rPr>
              <a:t>» permet d'analyser concrètement en 3 questions le besoin qui justifie le projet.</a:t>
            </a:r>
          </a:p>
        </p:txBody>
      </p:sp>
      <p:sp>
        <p:nvSpPr>
          <p:cNvPr id="11279" name="Text Box 14">
            <a:extLst>
              <a:ext uri="{FF2B5EF4-FFF2-40B4-BE49-F238E27FC236}">
                <a16:creationId xmlns:a16="http://schemas.microsoft.com/office/drawing/2014/main" id="{73788F06-311A-4487-9B1D-2F458D7B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6659563"/>
            <a:ext cx="2160587" cy="485775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71640" rIns="99000" bIns="54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000" b="1"/>
              <a:t>Besoin</a:t>
            </a:r>
          </a:p>
        </p:txBody>
      </p:sp>
      <p:sp>
        <p:nvSpPr>
          <p:cNvPr id="11280" name="Text Box 15">
            <a:extLst>
              <a:ext uri="{FF2B5EF4-FFF2-40B4-BE49-F238E27FC236}">
                <a16:creationId xmlns:a16="http://schemas.microsoft.com/office/drawing/2014/main" id="{BE5A4510-CEEC-4358-AA24-224C68BD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/>
              <a:t>Page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7EB4A1D9-2C17-4FCB-B767-29BA0B43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205163"/>
            <a:ext cx="2857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Oval 2">
            <a:extLst>
              <a:ext uri="{FF2B5EF4-FFF2-40B4-BE49-F238E27FC236}">
                <a16:creationId xmlns:a16="http://schemas.microsoft.com/office/drawing/2014/main" id="{D48D0318-1278-43FA-9EB5-B3093B1BE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093788"/>
            <a:ext cx="2339975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C97E886E-55D4-4A87-80E4-60CCADF3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733425"/>
            <a:ext cx="19796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Sur quoi agit-il ?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50B20E13-AC25-4BA7-8F24-720A218EE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400675"/>
            <a:ext cx="3240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Dans quel but ?</a:t>
            </a: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C5C910C7-9664-43DD-A91F-60349640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33425"/>
            <a:ext cx="3240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A qui (à quoi) rend-il service ?</a:t>
            </a:r>
          </a:p>
        </p:txBody>
      </p:sp>
      <p:sp>
        <p:nvSpPr>
          <p:cNvPr id="13319" name="Oval 6">
            <a:extLst>
              <a:ext uri="{FF2B5EF4-FFF2-40B4-BE49-F238E27FC236}">
                <a16:creationId xmlns:a16="http://schemas.microsoft.com/office/drawing/2014/main" id="{303DA1C6-A7B6-45F7-B7C2-5B1492D8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093788"/>
            <a:ext cx="2339975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66C81303-7115-4AB6-BFE2-21910709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3409950"/>
            <a:ext cx="2700337" cy="1462088"/>
          </a:xfrm>
          <a:prstGeom prst="ellipse">
            <a:avLst/>
          </a:prstGeom>
          <a:solidFill>
            <a:srgbClr val="5C852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Tondeuse</a:t>
            </a:r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99FAB368-F0EB-4E15-9EFF-5010BBCA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9720262" cy="38893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>
                <a:latin typeface="Eurostar Black Extended" pitchFamily="32" charset="0"/>
              </a:rPr>
              <a:t>Enoncé du besoin : exemple 1</a:t>
            </a:r>
          </a:p>
        </p:txBody>
      </p:sp>
      <p:sp>
        <p:nvSpPr>
          <p:cNvPr id="13322" name="Freeform 9">
            <a:extLst>
              <a:ext uri="{FF2B5EF4-FFF2-40B4-BE49-F238E27FC236}">
                <a16:creationId xmlns:a16="http://schemas.microsoft.com/office/drawing/2014/main" id="{6F839735-D5A3-48B6-9352-3C79D0D0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2716213"/>
            <a:ext cx="3482975" cy="1022350"/>
          </a:xfrm>
          <a:custGeom>
            <a:avLst/>
            <a:gdLst>
              <a:gd name="T0" fmla="*/ 4536796 w 9674"/>
              <a:gd name="T1" fmla="*/ 0 h 2840"/>
              <a:gd name="T2" fmla="*/ 8555143 w 9674"/>
              <a:gd name="T3" fmla="*/ 122459891 h 2840"/>
              <a:gd name="T4" fmla="*/ 90218917 w 9674"/>
              <a:gd name="T5" fmla="*/ 244920142 h 2840"/>
              <a:gd name="T6" fmla="*/ 220880885 w 9674"/>
              <a:gd name="T7" fmla="*/ 310232108 h 2840"/>
              <a:gd name="T8" fmla="*/ 343376547 w 9674"/>
              <a:gd name="T9" fmla="*/ 347034908 h 2840"/>
              <a:gd name="T10" fmla="*/ 465871849 w 9674"/>
              <a:gd name="T11" fmla="*/ 359215992 h 2840"/>
              <a:gd name="T12" fmla="*/ 592515469 w 9674"/>
              <a:gd name="T13" fmla="*/ 359215992 h 2840"/>
              <a:gd name="T14" fmla="*/ 719029478 w 9674"/>
              <a:gd name="T15" fmla="*/ 355198948 h 2840"/>
              <a:gd name="T16" fmla="*/ 841525140 w 9674"/>
              <a:gd name="T17" fmla="*/ 359215992 h 2840"/>
              <a:gd name="T18" fmla="*/ 964020802 w 9674"/>
              <a:gd name="T19" fmla="*/ 367380033 h 2840"/>
              <a:gd name="T20" fmla="*/ 1090534450 w 9674"/>
              <a:gd name="T21" fmla="*/ 355198948 h 2840"/>
              <a:gd name="T22" fmla="*/ 1213030112 w 9674"/>
              <a:gd name="T23" fmla="*/ 342887910 h 2840"/>
              <a:gd name="T24" fmla="*/ 1253861999 w 9674"/>
              <a:gd name="T25" fmla="*/ 347034908 h 2840"/>
              <a:gd name="T26" fmla="*/ 1253861999 w 9674"/>
              <a:gd name="T27" fmla="*/ 347034908 h 28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74" h="2840">
                <a:moveTo>
                  <a:pt x="35" y="0"/>
                </a:moveTo>
                <a:cubicBezTo>
                  <a:pt x="45" y="315"/>
                  <a:pt x="0" y="634"/>
                  <a:pt x="66" y="945"/>
                </a:cubicBezTo>
                <a:cubicBezTo>
                  <a:pt x="147" y="1326"/>
                  <a:pt x="430" y="1624"/>
                  <a:pt x="696" y="1890"/>
                </a:cubicBezTo>
                <a:cubicBezTo>
                  <a:pt x="971" y="2165"/>
                  <a:pt x="1368" y="2221"/>
                  <a:pt x="1704" y="2394"/>
                </a:cubicBezTo>
                <a:cubicBezTo>
                  <a:pt x="1995" y="2544"/>
                  <a:pt x="2321" y="2639"/>
                  <a:pt x="2649" y="2678"/>
                </a:cubicBezTo>
                <a:cubicBezTo>
                  <a:pt x="2963" y="2715"/>
                  <a:pt x="3277" y="2758"/>
                  <a:pt x="3594" y="2772"/>
                </a:cubicBezTo>
                <a:cubicBezTo>
                  <a:pt x="3918" y="2786"/>
                  <a:pt x="4246" y="2776"/>
                  <a:pt x="4571" y="2772"/>
                </a:cubicBezTo>
                <a:cubicBezTo>
                  <a:pt x="4896" y="2768"/>
                  <a:pt x="5220" y="2763"/>
                  <a:pt x="5547" y="2741"/>
                </a:cubicBezTo>
                <a:cubicBezTo>
                  <a:pt x="5861" y="2720"/>
                  <a:pt x="6177" y="2733"/>
                  <a:pt x="6492" y="2772"/>
                </a:cubicBezTo>
                <a:cubicBezTo>
                  <a:pt x="6804" y="2811"/>
                  <a:pt x="7119" y="2839"/>
                  <a:pt x="7437" y="2835"/>
                </a:cubicBezTo>
                <a:cubicBezTo>
                  <a:pt x="7764" y="2831"/>
                  <a:pt x="8086" y="2775"/>
                  <a:pt x="8413" y="2741"/>
                </a:cubicBezTo>
                <a:cubicBezTo>
                  <a:pt x="8732" y="2708"/>
                  <a:pt x="9033" y="2584"/>
                  <a:pt x="9358" y="2646"/>
                </a:cubicBezTo>
                <a:lnTo>
                  <a:pt x="9673" y="2678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3" name="Freeform 10">
            <a:extLst>
              <a:ext uri="{FF2B5EF4-FFF2-40B4-BE49-F238E27FC236}">
                <a16:creationId xmlns:a16="http://schemas.microsoft.com/office/drawing/2014/main" id="{205183AB-E6F6-4EBC-AF70-A99340A8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751138"/>
            <a:ext cx="1587500" cy="982662"/>
          </a:xfrm>
          <a:custGeom>
            <a:avLst/>
            <a:gdLst>
              <a:gd name="T0" fmla="*/ 563555659 w 4409"/>
              <a:gd name="T1" fmla="*/ 0 h 2729"/>
              <a:gd name="T2" fmla="*/ 551239842 w 4409"/>
              <a:gd name="T3" fmla="*/ 126546629 h 2729"/>
              <a:gd name="T4" fmla="*/ 469694766 w 4409"/>
              <a:gd name="T5" fmla="*/ 253223247 h 2729"/>
              <a:gd name="T6" fmla="*/ 347182541 w 4409"/>
              <a:gd name="T7" fmla="*/ 318571171 h 2729"/>
              <a:gd name="T8" fmla="*/ 216502739 w 4409"/>
              <a:gd name="T9" fmla="*/ 347096095 h 2729"/>
              <a:gd name="T10" fmla="*/ 93990874 w 4409"/>
              <a:gd name="T11" fmla="*/ 338927650 h 2729"/>
              <a:gd name="T12" fmla="*/ 53153345 w 4409"/>
              <a:gd name="T13" fmla="*/ 330759204 h 2729"/>
              <a:gd name="T14" fmla="*/ 12316177 w 4409"/>
              <a:gd name="T15" fmla="*/ 326739616 h 2729"/>
              <a:gd name="T16" fmla="*/ 0 w 4409"/>
              <a:gd name="T17" fmla="*/ 326739616 h 27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09" h="2729">
                <a:moveTo>
                  <a:pt x="4347" y="0"/>
                </a:moveTo>
                <a:cubicBezTo>
                  <a:pt x="4317" y="325"/>
                  <a:pt x="4408" y="663"/>
                  <a:pt x="4252" y="976"/>
                </a:cubicBezTo>
                <a:cubicBezTo>
                  <a:pt x="4079" y="1323"/>
                  <a:pt x="3899" y="1680"/>
                  <a:pt x="3623" y="1953"/>
                </a:cubicBezTo>
                <a:cubicBezTo>
                  <a:pt x="3366" y="2207"/>
                  <a:pt x="3011" y="2329"/>
                  <a:pt x="2678" y="2457"/>
                </a:cubicBezTo>
                <a:cubicBezTo>
                  <a:pt x="2354" y="2581"/>
                  <a:pt x="2012" y="2649"/>
                  <a:pt x="1670" y="2677"/>
                </a:cubicBezTo>
                <a:cubicBezTo>
                  <a:pt x="1355" y="2703"/>
                  <a:pt x="1030" y="2728"/>
                  <a:pt x="725" y="2614"/>
                </a:cubicBezTo>
                <a:lnTo>
                  <a:pt x="410" y="2551"/>
                </a:lnTo>
                <a:lnTo>
                  <a:pt x="95" y="2520"/>
                </a:lnTo>
                <a:lnTo>
                  <a:pt x="0" y="2520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4" name="Freeform 11">
            <a:extLst>
              <a:ext uri="{FF2B5EF4-FFF2-40B4-BE49-F238E27FC236}">
                <a16:creationId xmlns:a16="http://schemas.microsoft.com/office/drawing/2014/main" id="{2F66CD02-9CA4-41A9-8563-A05537B8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3663950"/>
            <a:ext cx="825500" cy="2024063"/>
          </a:xfrm>
          <a:custGeom>
            <a:avLst/>
            <a:gdLst>
              <a:gd name="T0" fmla="*/ 0 w 2294"/>
              <a:gd name="T1" fmla="*/ 5962381 h 5622"/>
              <a:gd name="T2" fmla="*/ 122371199 w 2294"/>
              <a:gd name="T3" fmla="*/ 5962381 h 5622"/>
              <a:gd name="T4" fmla="*/ 244742398 w 2294"/>
              <a:gd name="T5" fmla="*/ 63123980 h 5622"/>
              <a:gd name="T6" fmla="*/ 289547184 w 2294"/>
              <a:gd name="T7" fmla="*/ 185613274 h 5622"/>
              <a:gd name="T8" fmla="*/ 269216637 w 2294"/>
              <a:gd name="T9" fmla="*/ 308102567 h 5622"/>
              <a:gd name="T10" fmla="*/ 163161478 w 2294"/>
              <a:gd name="T11" fmla="*/ 430591861 h 5622"/>
              <a:gd name="T12" fmla="*/ 110069306 w 2294"/>
              <a:gd name="T13" fmla="*/ 561117643 h 5622"/>
              <a:gd name="T14" fmla="*/ 110069306 w 2294"/>
              <a:gd name="T15" fmla="*/ 683606937 h 5622"/>
              <a:gd name="T16" fmla="*/ 118227505 w 2294"/>
              <a:gd name="T17" fmla="*/ 724436701 h 5622"/>
              <a:gd name="T18" fmla="*/ 118227505 w 2294"/>
              <a:gd name="T19" fmla="*/ 728584554 h 56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94" h="5622">
                <a:moveTo>
                  <a:pt x="0" y="46"/>
                </a:moveTo>
                <a:cubicBezTo>
                  <a:pt x="314" y="45"/>
                  <a:pt x="633" y="0"/>
                  <a:pt x="945" y="46"/>
                </a:cubicBezTo>
                <a:cubicBezTo>
                  <a:pt x="1287" y="96"/>
                  <a:pt x="1630" y="237"/>
                  <a:pt x="1890" y="487"/>
                </a:cubicBezTo>
                <a:cubicBezTo>
                  <a:pt x="2145" y="732"/>
                  <a:pt x="2233" y="1093"/>
                  <a:pt x="2236" y="1432"/>
                </a:cubicBezTo>
                <a:cubicBezTo>
                  <a:pt x="2239" y="1749"/>
                  <a:pt x="2293" y="2116"/>
                  <a:pt x="2079" y="2377"/>
                </a:cubicBezTo>
                <a:cubicBezTo>
                  <a:pt x="1814" y="2700"/>
                  <a:pt x="1573" y="3022"/>
                  <a:pt x="1260" y="3322"/>
                </a:cubicBezTo>
                <a:cubicBezTo>
                  <a:pt x="1000" y="3571"/>
                  <a:pt x="879" y="3954"/>
                  <a:pt x="850" y="4329"/>
                </a:cubicBezTo>
                <a:cubicBezTo>
                  <a:pt x="826" y="4643"/>
                  <a:pt x="803" y="4961"/>
                  <a:pt x="850" y="5274"/>
                </a:cubicBezTo>
                <a:lnTo>
                  <a:pt x="913" y="5589"/>
                </a:lnTo>
                <a:lnTo>
                  <a:pt x="913" y="5621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A29AEF39-A794-4BA4-9D7B-9CB774457D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3300" y="5338763"/>
            <a:ext cx="182563" cy="36353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6" name="Line 13">
            <a:extLst>
              <a:ext uri="{FF2B5EF4-FFF2-40B4-BE49-F238E27FC236}">
                <a16:creationId xmlns:a16="http://schemas.microsoft.com/office/drawing/2014/main" id="{183E2703-68F7-444A-AF89-3CF257478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2688" y="5341938"/>
            <a:ext cx="182562" cy="3603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7" name="Text Box 14">
            <a:extLst>
              <a:ext uri="{FF2B5EF4-FFF2-40B4-BE49-F238E27FC236}">
                <a16:creationId xmlns:a16="http://schemas.microsoft.com/office/drawing/2014/main" id="{7A59C009-3868-4A23-AA82-E2CF1499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5738813"/>
            <a:ext cx="3959225" cy="398462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71640" rIns="99000" bIns="54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000" b="1"/>
              <a:t> 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6940D82A-9A7E-487A-AF2C-29DF2AEE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443663"/>
            <a:ext cx="9899650" cy="1022350"/>
          </a:xfrm>
          <a:prstGeom prst="rect">
            <a:avLst/>
          </a:prstGeom>
          <a:solidFill>
            <a:schemeClr val="bg1">
              <a:lumMod val="75000"/>
            </a:schemeClr>
          </a:solidFill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/>
              <a:t>Expression de la fonction d'usage 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b="1"/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98E0306D-77D7-4402-9A58-17AB2671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/>
              <a:t>Page 5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FE7CDF8A-2678-44CD-AF99-E613EF133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6192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800" b="1">
                <a:solidFill>
                  <a:srgbClr val="FF0000"/>
                </a:solidFill>
              </a:rPr>
              <a:t>jardinier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ADEA3D02-7DE3-46C4-8E38-2630F1E2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62560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b="1">
                <a:solidFill>
                  <a:srgbClr val="FFFF00"/>
                </a:solidFill>
              </a:rPr>
              <a:t>gazon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CC8C694F-3408-43D1-BBD0-038AD4AE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886575"/>
            <a:ext cx="8999538" cy="3540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400" b="1" dirty="0"/>
              <a:t>La </a:t>
            </a: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tondeuse</a:t>
            </a:r>
            <a:r>
              <a:rPr lang="fr-FR" altLang="fr-FR" sz="2400" b="1" dirty="0"/>
              <a:t> permet au </a:t>
            </a:r>
            <a:r>
              <a:rPr lang="fr-FR" altLang="fr-FR" sz="2400" b="1" dirty="0">
                <a:solidFill>
                  <a:srgbClr val="FF0000"/>
                </a:solidFill>
              </a:rPr>
              <a:t>jardinier</a:t>
            </a:r>
            <a:r>
              <a:rPr lang="fr-FR" altLang="fr-FR" sz="2400" b="1" dirty="0"/>
              <a:t> de </a:t>
            </a:r>
            <a:r>
              <a:rPr lang="fr-FR" altLang="fr-FR" sz="2400" b="1" dirty="0">
                <a:solidFill>
                  <a:srgbClr val="00B050"/>
                </a:solidFill>
              </a:rPr>
              <a:t>raccourcir</a:t>
            </a:r>
            <a:r>
              <a:rPr lang="fr-FR" altLang="fr-FR" sz="2400" b="1" dirty="0"/>
              <a:t> le </a:t>
            </a:r>
            <a:r>
              <a:rPr lang="fr-FR" altLang="fr-FR" sz="2400" b="1" dirty="0">
                <a:solidFill>
                  <a:srgbClr val="FFFF00"/>
                </a:solidFill>
              </a:rPr>
              <a:t>gazon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C2B1A082-EFF9-41E4-8B0C-645541F9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5759450"/>
            <a:ext cx="39592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000" b="1">
                <a:solidFill>
                  <a:srgbClr val="92D050"/>
                </a:solidFill>
              </a:rPr>
              <a:t>Raccourcir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7C55F293-809A-40C1-94A8-F97AB0DB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8767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Oval 2">
            <a:extLst>
              <a:ext uri="{FF2B5EF4-FFF2-40B4-BE49-F238E27FC236}">
                <a16:creationId xmlns:a16="http://schemas.microsoft.com/office/drawing/2014/main" id="{76CC0E13-5856-4AA9-99F2-F2111135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093788"/>
            <a:ext cx="2627313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endParaRPr lang="fr-FR" altLang="fr-FR" sz="2400" b="1">
              <a:solidFill>
                <a:srgbClr val="FF0000"/>
              </a:solidFill>
            </a:endParaRP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3FCC1129-2404-4DEA-B28D-2A63E99C3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733425"/>
            <a:ext cx="19796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Sur quoi agit-il ?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8FC1FD35-B8F5-4C1C-8962-E592754F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160963"/>
            <a:ext cx="3240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Dans quel but ?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AA3AF7E4-EE99-4691-BF8F-D4EC59F5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33425"/>
            <a:ext cx="3240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A qui (à quoi) rend-il service ?</a:t>
            </a:r>
          </a:p>
        </p:txBody>
      </p:sp>
      <p:sp>
        <p:nvSpPr>
          <p:cNvPr id="15367" name="Oval 6">
            <a:extLst>
              <a:ext uri="{FF2B5EF4-FFF2-40B4-BE49-F238E27FC236}">
                <a16:creationId xmlns:a16="http://schemas.microsoft.com/office/drawing/2014/main" id="{9C956633-A468-4A3F-BC4C-5E474250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1136650"/>
            <a:ext cx="2339975" cy="1619250"/>
          </a:xfrm>
          <a:prstGeom prst="ellipse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endParaRPr lang="fr-FR" altLang="fr-FR" sz="2400" b="1">
              <a:solidFill>
                <a:srgbClr val="FFFF00"/>
              </a:solidFill>
            </a:endParaRPr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id="{1B6B63D1-3E06-4BBC-A712-C9AE7EF3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3181350"/>
            <a:ext cx="2339975" cy="1619250"/>
          </a:xfrm>
          <a:prstGeom prst="ellipse">
            <a:avLst/>
          </a:prstGeom>
          <a:solidFill>
            <a:srgbClr val="5C852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feutre</a:t>
            </a:r>
          </a:p>
        </p:txBody>
      </p:sp>
      <p:sp>
        <p:nvSpPr>
          <p:cNvPr id="15369" name="Text Box 8">
            <a:extLst>
              <a:ext uri="{FF2B5EF4-FFF2-40B4-BE49-F238E27FC236}">
                <a16:creationId xmlns:a16="http://schemas.microsoft.com/office/drawing/2014/main" id="{472FD5D7-EBC4-4E08-8039-BE5D810F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9720262" cy="38893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>
                <a:latin typeface="Eurostar Black Extended" pitchFamily="32" charset="0"/>
              </a:rPr>
              <a:t>Enoncé du besoin : exemple 2</a:t>
            </a:r>
          </a:p>
        </p:txBody>
      </p:sp>
      <p:sp>
        <p:nvSpPr>
          <p:cNvPr id="15370" name="Freeform 9">
            <a:extLst>
              <a:ext uri="{FF2B5EF4-FFF2-40B4-BE49-F238E27FC236}">
                <a16:creationId xmlns:a16="http://schemas.microsoft.com/office/drawing/2014/main" id="{6AAD9F68-A237-49A2-87CD-FFDA24AA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2716213"/>
            <a:ext cx="3482975" cy="1022350"/>
          </a:xfrm>
          <a:custGeom>
            <a:avLst/>
            <a:gdLst>
              <a:gd name="T0" fmla="*/ 4536796 w 9674"/>
              <a:gd name="T1" fmla="*/ 0 h 2840"/>
              <a:gd name="T2" fmla="*/ 8555143 w 9674"/>
              <a:gd name="T3" fmla="*/ 122459891 h 2840"/>
              <a:gd name="T4" fmla="*/ 90218917 w 9674"/>
              <a:gd name="T5" fmla="*/ 244920142 h 2840"/>
              <a:gd name="T6" fmla="*/ 220880885 w 9674"/>
              <a:gd name="T7" fmla="*/ 310232108 h 2840"/>
              <a:gd name="T8" fmla="*/ 343376547 w 9674"/>
              <a:gd name="T9" fmla="*/ 347034908 h 2840"/>
              <a:gd name="T10" fmla="*/ 465871849 w 9674"/>
              <a:gd name="T11" fmla="*/ 359215992 h 2840"/>
              <a:gd name="T12" fmla="*/ 592515469 w 9674"/>
              <a:gd name="T13" fmla="*/ 359215992 h 2840"/>
              <a:gd name="T14" fmla="*/ 719029478 w 9674"/>
              <a:gd name="T15" fmla="*/ 355198948 h 2840"/>
              <a:gd name="T16" fmla="*/ 841525140 w 9674"/>
              <a:gd name="T17" fmla="*/ 359215992 h 2840"/>
              <a:gd name="T18" fmla="*/ 964020802 w 9674"/>
              <a:gd name="T19" fmla="*/ 367380033 h 2840"/>
              <a:gd name="T20" fmla="*/ 1090534450 w 9674"/>
              <a:gd name="T21" fmla="*/ 355198948 h 2840"/>
              <a:gd name="T22" fmla="*/ 1213030112 w 9674"/>
              <a:gd name="T23" fmla="*/ 342887910 h 2840"/>
              <a:gd name="T24" fmla="*/ 1253861999 w 9674"/>
              <a:gd name="T25" fmla="*/ 347034908 h 2840"/>
              <a:gd name="T26" fmla="*/ 1253861999 w 9674"/>
              <a:gd name="T27" fmla="*/ 347034908 h 28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74" h="2840">
                <a:moveTo>
                  <a:pt x="35" y="0"/>
                </a:moveTo>
                <a:cubicBezTo>
                  <a:pt x="45" y="315"/>
                  <a:pt x="0" y="634"/>
                  <a:pt x="66" y="945"/>
                </a:cubicBezTo>
                <a:cubicBezTo>
                  <a:pt x="147" y="1326"/>
                  <a:pt x="430" y="1624"/>
                  <a:pt x="696" y="1890"/>
                </a:cubicBezTo>
                <a:cubicBezTo>
                  <a:pt x="971" y="2165"/>
                  <a:pt x="1368" y="2221"/>
                  <a:pt x="1704" y="2394"/>
                </a:cubicBezTo>
                <a:cubicBezTo>
                  <a:pt x="1995" y="2544"/>
                  <a:pt x="2321" y="2639"/>
                  <a:pt x="2649" y="2678"/>
                </a:cubicBezTo>
                <a:cubicBezTo>
                  <a:pt x="2963" y="2715"/>
                  <a:pt x="3277" y="2758"/>
                  <a:pt x="3594" y="2772"/>
                </a:cubicBezTo>
                <a:cubicBezTo>
                  <a:pt x="3918" y="2786"/>
                  <a:pt x="4246" y="2776"/>
                  <a:pt x="4571" y="2772"/>
                </a:cubicBezTo>
                <a:cubicBezTo>
                  <a:pt x="4896" y="2768"/>
                  <a:pt x="5220" y="2763"/>
                  <a:pt x="5547" y="2741"/>
                </a:cubicBezTo>
                <a:cubicBezTo>
                  <a:pt x="5861" y="2720"/>
                  <a:pt x="6177" y="2733"/>
                  <a:pt x="6492" y="2772"/>
                </a:cubicBezTo>
                <a:cubicBezTo>
                  <a:pt x="6804" y="2811"/>
                  <a:pt x="7119" y="2839"/>
                  <a:pt x="7437" y="2835"/>
                </a:cubicBezTo>
                <a:cubicBezTo>
                  <a:pt x="7764" y="2831"/>
                  <a:pt x="8086" y="2775"/>
                  <a:pt x="8413" y="2741"/>
                </a:cubicBezTo>
                <a:cubicBezTo>
                  <a:pt x="8732" y="2708"/>
                  <a:pt x="9033" y="2584"/>
                  <a:pt x="9358" y="2646"/>
                </a:cubicBezTo>
                <a:lnTo>
                  <a:pt x="9673" y="2678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398B5B0A-5EA6-4594-891B-4DDF865E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751138"/>
            <a:ext cx="1587500" cy="982662"/>
          </a:xfrm>
          <a:custGeom>
            <a:avLst/>
            <a:gdLst>
              <a:gd name="T0" fmla="*/ 563555659 w 4409"/>
              <a:gd name="T1" fmla="*/ 0 h 2729"/>
              <a:gd name="T2" fmla="*/ 551239842 w 4409"/>
              <a:gd name="T3" fmla="*/ 126546629 h 2729"/>
              <a:gd name="T4" fmla="*/ 469694766 w 4409"/>
              <a:gd name="T5" fmla="*/ 253223247 h 2729"/>
              <a:gd name="T6" fmla="*/ 347182541 w 4409"/>
              <a:gd name="T7" fmla="*/ 318571171 h 2729"/>
              <a:gd name="T8" fmla="*/ 216502739 w 4409"/>
              <a:gd name="T9" fmla="*/ 347096095 h 2729"/>
              <a:gd name="T10" fmla="*/ 93990874 w 4409"/>
              <a:gd name="T11" fmla="*/ 338927650 h 2729"/>
              <a:gd name="T12" fmla="*/ 53153345 w 4409"/>
              <a:gd name="T13" fmla="*/ 330759204 h 2729"/>
              <a:gd name="T14" fmla="*/ 12316177 w 4409"/>
              <a:gd name="T15" fmla="*/ 326739616 h 2729"/>
              <a:gd name="T16" fmla="*/ 0 w 4409"/>
              <a:gd name="T17" fmla="*/ 326739616 h 27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09" h="2729">
                <a:moveTo>
                  <a:pt x="4347" y="0"/>
                </a:moveTo>
                <a:cubicBezTo>
                  <a:pt x="4317" y="325"/>
                  <a:pt x="4408" y="663"/>
                  <a:pt x="4252" y="976"/>
                </a:cubicBezTo>
                <a:cubicBezTo>
                  <a:pt x="4079" y="1323"/>
                  <a:pt x="3899" y="1680"/>
                  <a:pt x="3623" y="1953"/>
                </a:cubicBezTo>
                <a:cubicBezTo>
                  <a:pt x="3366" y="2207"/>
                  <a:pt x="3011" y="2329"/>
                  <a:pt x="2678" y="2457"/>
                </a:cubicBezTo>
                <a:cubicBezTo>
                  <a:pt x="2354" y="2581"/>
                  <a:pt x="2012" y="2649"/>
                  <a:pt x="1670" y="2677"/>
                </a:cubicBezTo>
                <a:cubicBezTo>
                  <a:pt x="1355" y="2703"/>
                  <a:pt x="1030" y="2728"/>
                  <a:pt x="725" y="2614"/>
                </a:cubicBezTo>
                <a:lnTo>
                  <a:pt x="410" y="2551"/>
                </a:lnTo>
                <a:lnTo>
                  <a:pt x="95" y="2520"/>
                </a:lnTo>
                <a:lnTo>
                  <a:pt x="0" y="2520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DBB55E46-6621-4097-B280-75B49F8C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3663950"/>
            <a:ext cx="825500" cy="2024063"/>
          </a:xfrm>
          <a:custGeom>
            <a:avLst/>
            <a:gdLst>
              <a:gd name="T0" fmla="*/ 0 w 2294"/>
              <a:gd name="T1" fmla="*/ 5962381 h 5622"/>
              <a:gd name="T2" fmla="*/ 122371199 w 2294"/>
              <a:gd name="T3" fmla="*/ 5962381 h 5622"/>
              <a:gd name="T4" fmla="*/ 244742398 w 2294"/>
              <a:gd name="T5" fmla="*/ 63123980 h 5622"/>
              <a:gd name="T6" fmla="*/ 289547184 w 2294"/>
              <a:gd name="T7" fmla="*/ 185613274 h 5622"/>
              <a:gd name="T8" fmla="*/ 269216637 w 2294"/>
              <a:gd name="T9" fmla="*/ 308102567 h 5622"/>
              <a:gd name="T10" fmla="*/ 163161478 w 2294"/>
              <a:gd name="T11" fmla="*/ 430591861 h 5622"/>
              <a:gd name="T12" fmla="*/ 110069306 w 2294"/>
              <a:gd name="T13" fmla="*/ 561117643 h 5622"/>
              <a:gd name="T14" fmla="*/ 110069306 w 2294"/>
              <a:gd name="T15" fmla="*/ 683606937 h 5622"/>
              <a:gd name="T16" fmla="*/ 118227505 w 2294"/>
              <a:gd name="T17" fmla="*/ 724436701 h 5622"/>
              <a:gd name="T18" fmla="*/ 118227505 w 2294"/>
              <a:gd name="T19" fmla="*/ 728584554 h 56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94" h="5622">
                <a:moveTo>
                  <a:pt x="0" y="46"/>
                </a:moveTo>
                <a:cubicBezTo>
                  <a:pt x="314" y="45"/>
                  <a:pt x="633" y="0"/>
                  <a:pt x="945" y="46"/>
                </a:cubicBezTo>
                <a:cubicBezTo>
                  <a:pt x="1287" y="96"/>
                  <a:pt x="1630" y="237"/>
                  <a:pt x="1890" y="487"/>
                </a:cubicBezTo>
                <a:cubicBezTo>
                  <a:pt x="2145" y="732"/>
                  <a:pt x="2233" y="1093"/>
                  <a:pt x="2236" y="1432"/>
                </a:cubicBezTo>
                <a:cubicBezTo>
                  <a:pt x="2239" y="1749"/>
                  <a:pt x="2293" y="2116"/>
                  <a:pt x="2079" y="2377"/>
                </a:cubicBezTo>
                <a:cubicBezTo>
                  <a:pt x="1814" y="2700"/>
                  <a:pt x="1573" y="3022"/>
                  <a:pt x="1260" y="3322"/>
                </a:cubicBezTo>
                <a:cubicBezTo>
                  <a:pt x="1000" y="3571"/>
                  <a:pt x="879" y="3954"/>
                  <a:pt x="850" y="4329"/>
                </a:cubicBezTo>
                <a:cubicBezTo>
                  <a:pt x="826" y="4643"/>
                  <a:pt x="803" y="4961"/>
                  <a:pt x="850" y="5274"/>
                </a:cubicBezTo>
                <a:lnTo>
                  <a:pt x="913" y="5589"/>
                </a:lnTo>
                <a:lnTo>
                  <a:pt x="913" y="5621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3" name="Line 12">
            <a:extLst>
              <a:ext uri="{FF2B5EF4-FFF2-40B4-BE49-F238E27FC236}">
                <a16:creationId xmlns:a16="http://schemas.microsoft.com/office/drawing/2014/main" id="{3FF42B76-4E7F-45B5-9D7B-527A7904EA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3300" y="5267325"/>
            <a:ext cx="182563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4" name="Line 13">
            <a:extLst>
              <a:ext uri="{FF2B5EF4-FFF2-40B4-BE49-F238E27FC236}">
                <a16:creationId xmlns:a16="http://schemas.microsoft.com/office/drawing/2014/main" id="{E3E9C54F-F5B2-4DDC-8D32-BD1251D1BC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2688" y="5268913"/>
            <a:ext cx="182562" cy="3603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DC52B6DC-4A6F-4293-8434-EAB7FBE3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5688013"/>
            <a:ext cx="3959225" cy="485775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71640" rIns="99000" bIns="54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2000" b="1">
                <a:solidFill>
                  <a:srgbClr val="92D050"/>
                </a:solidFill>
              </a:rPr>
              <a:t>Laisser une trace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0ADEFC85-2275-48E7-94F2-D8708007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327775"/>
            <a:ext cx="9899650" cy="1127125"/>
          </a:xfrm>
          <a:prstGeom prst="rect">
            <a:avLst/>
          </a:prstGeom>
          <a:solidFill>
            <a:schemeClr val="bg1">
              <a:lumMod val="75000"/>
            </a:schemeClr>
          </a:solidFill>
          <a:ln w="36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dirty="0"/>
              <a:t>Expression de la fonction d'usage 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dirty="0"/>
          </a:p>
        </p:txBody>
      </p:sp>
      <p:sp>
        <p:nvSpPr>
          <p:cNvPr id="15377" name="Text Box 16">
            <a:extLst>
              <a:ext uri="{FF2B5EF4-FFF2-40B4-BE49-F238E27FC236}">
                <a16:creationId xmlns:a16="http://schemas.microsoft.com/office/drawing/2014/main" id="{D653B62F-6160-46C5-A1D1-0521CD8B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/>
              <a:t>Page 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C6E9C3-81CC-4601-B4DF-0AD5D610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1597025"/>
            <a:ext cx="1987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professeur</a:t>
            </a:r>
            <a:endParaRPr lang="fr-FR" altLang="fr-FR" sz="2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187583-FE84-4A43-8A78-7C691978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1562100"/>
            <a:ext cx="18732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b="1">
                <a:solidFill>
                  <a:srgbClr val="FFFF00"/>
                </a:solidFill>
              </a:rPr>
              <a:t>Tableau blanc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A08827-7E22-4903-96CC-FE16561E5AD9}"/>
              </a:ext>
            </a:extLst>
          </p:cNvPr>
          <p:cNvSpPr txBox="1"/>
          <p:nvPr/>
        </p:nvSpPr>
        <p:spPr>
          <a:xfrm>
            <a:off x="-53975" y="6781800"/>
            <a:ext cx="10042525" cy="407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200" b="1" dirty="0"/>
              <a:t>Le </a:t>
            </a:r>
            <a:r>
              <a:rPr lang="fr-FR" alt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feutre</a:t>
            </a:r>
            <a:r>
              <a:rPr lang="fr-FR" altLang="fr-FR" sz="2200" b="1" dirty="0"/>
              <a:t> permet au </a:t>
            </a:r>
            <a:r>
              <a:rPr lang="fr-FR" altLang="fr-FR" sz="2200" b="1" dirty="0">
                <a:solidFill>
                  <a:srgbClr val="FF0000"/>
                </a:solidFill>
              </a:rPr>
              <a:t>professeur</a:t>
            </a:r>
            <a:r>
              <a:rPr lang="fr-FR" altLang="fr-FR" sz="2200" b="1" dirty="0"/>
              <a:t> de </a:t>
            </a:r>
            <a:r>
              <a:rPr lang="fr-FR" altLang="fr-FR" sz="2200" b="1" dirty="0">
                <a:solidFill>
                  <a:srgbClr val="00B050"/>
                </a:solidFill>
              </a:rPr>
              <a:t>laisser une trace </a:t>
            </a:r>
            <a:r>
              <a:rPr lang="fr-FR" altLang="fr-FR" sz="2200" b="1" dirty="0"/>
              <a:t>sur un </a:t>
            </a:r>
            <a:r>
              <a:rPr lang="fr-FR" altLang="fr-FR" sz="2200" b="1" dirty="0">
                <a:solidFill>
                  <a:srgbClr val="FFFF00"/>
                </a:solidFill>
              </a:rPr>
              <a:t>tableau blanc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21" grpId="0"/>
      <p:bldP spid="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0EE46B7C-9637-43FE-982D-D9BBCD58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274638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2">
            <a:extLst>
              <a:ext uri="{FF2B5EF4-FFF2-40B4-BE49-F238E27FC236}">
                <a16:creationId xmlns:a16="http://schemas.microsoft.com/office/drawing/2014/main" id="{35CE433D-FE89-462F-89A9-360AF684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4525"/>
            <a:ext cx="8280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>
                <a:cs typeface="Arial" panose="020B0604020202020204" pitchFamily="34" charset="0"/>
              </a:rPr>
              <a:t>Nous allons réaliser une étude de l’environnement du produit lors de l’utilisation. C’est un petit graphique que l’on nomme la «</a:t>
            </a:r>
            <a:r>
              <a:rPr lang="fr-F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pieuvre</a:t>
            </a:r>
            <a:r>
              <a:rPr lang="fr-FR" altLang="fr-FR" sz="1800"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43752A73-2578-43DE-94C5-D96EC07D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0975"/>
            <a:ext cx="9720262" cy="388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>
                <a:latin typeface="Eurostar Black Extended" pitchFamily="32" charset="0"/>
              </a:rPr>
              <a:t>Enoncé du besoin : exemple 2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7E2D1DE0-53F3-4E8F-A715-0E9355A2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732588"/>
            <a:ext cx="97202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spcAft>
                <a:spcPct val="0"/>
              </a:spcAft>
            </a:pPr>
            <a:r>
              <a:rPr lang="fr-FR" altLang="fr-FR" sz="1800">
                <a:cs typeface="Arial" panose="020B0604020202020204" pitchFamily="34" charset="0"/>
              </a:rPr>
              <a:t>Situons le stylo dans son </a:t>
            </a:r>
            <a:r>
              <a:rPr lang="fr-FR" altLang="fr-FR" sz="1800" b="1">
                <a:cs typeface="Arial" panose="020B0604020202020204" pitchFamily="34" charset="0"/>
              </a:rPr>
              <a:t>environnement</a:t>
            </a:r>
            <a:r>
              <a:rPr lang="fr-FR" altLang="fr-FR" sz="1800">
                <a:cs typeface="Arial" panose="020B0604020202020204" pitchFamily="34" charset="0"/>
              </a:rPr>
              <a:t>. Tout autour plaçons tout les éléments qui sont en </a:t>
            </a:r>
            <a:r>
              <a:rPr lang="fr-FR" altLang="fr-FR" sz="1800" b="1">
                <a:cs typeface="Arial" panose="020B0604020202020204" pitchFamily="34" charset="0"/>
              </a:rPr>
              <a:t>contact</a:t>
            </a:r>
            <a:r>
              <a:rPr lang="fr-FR" altLang="fr-FR" sz="1800">
                <a:cs typeface="Arial" panose="020B0604020202020204" pitchFamily="34" charset="0"/>
              </a:rPr>
              <a:t> </a:t>
            </a:r>
            <a:r>
              <a:rPr lang="fr-FR" altLang="fr-FR" sz="1800" b="1">
                <a:cs typeface="Arial" panose="020B0604020202020204" pitchFamily="34" charset="0"/>
              </a:rPr>
              <a:t>direct</a:t>
            </a:r>
            <a:r>
              <a:rPr lang="fr-FR" altLang="fr-FR" sz="1800">
                <a:cs typeface="Arial" panose="020B0604020202020204" pitchFamily="34" charset="0"/>
              </a:rPr>
              <a:t> avec l’objet.</a:t>
            </a:r>
          </a:p>
        </p:txBody>
      </p:sp>
      <p:sp>
        <p:nvSpPr>
          <p:cNvPr id="17414" name="Oval 5">
            <a:extLst>
              <a:ext uri="{FF2B5EF4-FFF2-40B4-BE49-F238E27FC236}">
                <a16:creationId xmlns:a16="http://schemas.microsoft.com/office/drawing/2014/main" id="{8B286DE0-8775-486F-8E3A-274B9FABC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419475"/>
            <a:ext cx="1979612" cy="1260475"/>
          </a:xfrm>
          <a:prstGeom prst="ellipse">
            <a:avLst/>
          </a:prstGeom>
          <a:solidFill>
            <a:srgbClr val="99CC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Stylo plume</a:t>
            </a:r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75080D7E-D107-4D66-B221-65F1A30E8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619250"/>
            <a:ext cx="1979613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Air ambiant</a:t>
            </a: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0B9FC5D7-49AC-4C12-8003-606BB76D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160588"/>
            <a:ext cx="1979612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oeil</a:t>
            </a: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id="{5C63CF69-8E85-4B44-AFBA-147D93E5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160588"/>
            <a:ext cx="1979613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poche</a:t>
            </a: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863B5770-17CE-4E2B-985E-22F92A43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3779838"/>
            <a:ext cx="1979613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trousse</a:t>
            </a:r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FEC3C4F6-A041-4072-A5BE-4D3FE2C9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779838"/>
            <a:ext cx="1979612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utilisateur </a:t>
            </a:r>
          </a:p>
          <a:p>
            <a:pPr algn="ctr" eaLnBrk="1">
              <a:spcAft>
                <a:spcPct val="0"/>
              </a:spcAft>
            </a:pPr>
            <a:r>
              <a:rPr lang="fr-FR" altLang="fr-FR" sz="1800" b="1"/>
              <a:t>(main)</a:t>
            </a:r>
          </a:p>
        </p:txBody>
      </p:sp>
      <p:sp>
        <p:nvSpPr>
          <p:cNvPr id="11275" name="Oval 11">
            <a:extLst>
              <a:ext uri="{FF2B5EF4-FFF2-40B4-BE49-F238E27FC236}">
                <a16:creationId xmlns:a16="http://schemas.microsoft.com/office/drawing/2014/main" id="{FD222BB9-1F87-4A2B-A4C9-9E71BAF6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5040313"/>
            <a:ext cx="1979613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cartouche</a:t>
            </a:r>
          </a:p>
        </p:txBody>
      </p:sp>
      <p:sp>
        <p:nvSpPr>
          <p:cNvPr id="11276" name="Oval 12">
            <a:extLst>
              <a:ext uri="{FF2B5EF4-FFF2-40B4-BE49-F238E27FC236}">
                <a16:creationId xmlns:a16="http://schemas.microsoft.com/office/drawing/2014/main" id="{AF0D5077-7DFC-4EFB-ADC1-FE049B8C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219700"/>
            <a:ext cx="1979613" cy="1260475"/>
          </a:xfrm>
          <a:prstGeom prst="ellipse">
            <a:avLst/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papier</a:t>
            </a:r>
          </a:p>
        </p:txBody>
      </p:sp>
      <p:sp>
        <p:nvSpPr>
          <p:cNvPr id="17422" name="Text Box 13">
            <a:extLst>
              <a:ext uri="{FF2B5EF4-FFF2-40B4-BE49-F238E27FC236}">
                <a16:creationId xmlns:a16="http://schemas.microsoft.com/office/drawing/2014/main" id="{64BF6032-A58F-447F-8E95-E7D73B4D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 dirty="0"/>
              <a:t>Page 7</a:t>
            </a:r>
          </a:p>
        </p:txBody>
      </p:sp>
      <p:pic>
        <p:nvPicPr>
          <p:cNvPr id="17423" name="Picture 14">
            <a:extLst>
              <a:ext uri="{FF2B5EF4-FFF2-40B4-BE49-F238E27FC236}">
                <a16:creationId xmlns:a16="http://schemas.microsoft.com/office/drawing/2014/main" id="{060BCE6F-D9BE-4B4E-9385-FFB15B58B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219700"/>
            <a:ext cx="21113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C6759DBC-9C91-410D-B6F8-C037D770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0975"/>
            <a:ext cx="9683750" cy="388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>
                <a:latin typeface="Eurostar Black Extended" pitchFamily="32" charset="0"/>
              </a:rPr>
              <a:t>Enoncé du besoin : exemple 2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1FEDBF89-4208-4AF8-99DD-91C2B3F92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90575"/>
            <a:ext cx="9720262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>
                <a:cs typeface="Arial" panose="020B0604020202020204" pitchFamily="34" charset="0"/>
              </a:rPr>
              <a:t>Pour réaliser la pieuvre il faut se poser la question suivante : </a:t>
            </a:r>
          </a:p>
          <a:p>
            <a:pPr algn="ctr" eaLnBrk="1">
              <a:spcAft>
                <a:spcPct val="0"/>
              </a:spcAft>
            </a:pPr>
            <a:r>
              <a:rPr lang="fr-FR" altLang="fr-FR" sz="1800" b="1" i="1">
                <a:cs typeface="Arial" panose="020B0604020202020204" pitchFamily="34" charset="0"/>
              </a:rPr>
              <a:t>Cet élément va-t-il modifier cet autre élément grâce au produit ?</a:t>
            </a:r>
          </a:p>
        </p:txBody>
      </p:sp>
      <p:sp>
        <p:nvSpPr>
          <p:cNvPr id="19460" name="Oval 3">
            <a:extLst>
              <a:ext uri="{FF2B5EF4-FFF2-40B4-BE49-F238E27FC236}">
                <a16:creationId xmlns:a16="http://schemas.microsoft.com/office/drawing/2014/main" id="{9B884FBD-AB20-4CE5-88D7-7625C3EB7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3738563"/>
            <a:ext cx="1773238" cy="1128712"/>
          </a:xfrm>
          <a:prstGeom prst="ellipse">
            <a:avLst/>
          </a:prstGeom>
          <a:solidFill>
            <a:srgbClr val="99CCFF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Stylo plume</a:t>
            </a:r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ADCF352F-5BC2-434B-A70E-9D67D7FB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125663"/>
            <a:ext cx="1773238" cy="1128712"/>
          </a:xfrm>
          <a:prstGeom prst="ellipse">
            <a:avLst/>
          </a:prstGeom>
          <a:solidFill>
            <a:srgbClr val="AEC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Air ambiant</a:t>
            </a:r>
          </a:p>
        </p:txBody>
      </p:sp>
      <p:sp>
        <p:nvSpPr>
          <p:cNvPr id="12293" name="Oval 5">
            <a:extLst>
              <a:ext uri="{FF2B5EF4-FFF2-40B4-BE49-F238E27FC236}">
                <a16:creationId xmlns:a16="http://schemas.microsoft.com/office/drawing/2014/main" id="{641A4E3B-916A-432C-B13A-DAB4376B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2609850"/>
            <a:ext cx="1773237" cy="1128713"/>
          </a:xfrm>
          <a:prstGeom prst="ellipse">
            <a:avLst/>
          </a:prstGeom>
          <a:solidFill>
            <a:srgbClr val="AEC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oeil</a:t>
            </a:r>
          </a:p>
        </p:txBody>
      </p:sp>
      <p:sp>
        <p:nvSpPr>
          <p:cNvPr id="12294" name="Oval 6">
            <a:extLst>
              <a:ext uri="{FF2B5EF4-FFF2-40B4-BE49-F238E27FC236}">
                <a16:creationId xmlns:a16="http://schemas.microsoft.com/office/drawing/2014/main" id="{57F272E5-0EBF-41D9-89ED-74BEAA887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609850"/>
            <a:ext cx="1773237" cy="1128713"/>
          </a:xfrm>
          <a:prstGeom prst="ellipse">
            <a:avLst/>
          </a:prstGeom>
          <a:solidFill>
            <a:srgbClr val="AEC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poche</a:t>
            </a:r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id="{62126B81-4C57-43B0-9A25-0F7E4022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4060825"/>
            <a:ext cx="1773238" cy="1128713"/>
          </a:xfrm>
          <a:prstGeom prst="ellipse">
            <a:avLst/>
          </a:prstGeom>
          <a:solidFill>
            <a:srgbClr val="AEC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trousse</a:t>
            </a:r>
          </a:p>
        </p:txBody>
      </p:sp>
      <p:sp>
        <p:nvSpPr>
          <p:cNvPr id="12296" name="Freeform 8">
            <a:extLst>
              <a:ext uri="{FF2B5EF4-FFF2-40B4-BE49-F238E27FC236}">
                <a16:creationId xmlns:a16="http://schemas.microsoft.com/office/drawing/2014/main" id="{FAB4E47E-9BA2-405C-9807-C31712C2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3563938"/>
            <a:ext cx="884237" cy="417512"/>
          </a:xfrm>
          <a:custGeom>
            <a:avLst/>
            <a:gdLst>
              <a:gd name="T0" fmla="*/ 0 w 2457"/>
              <a:gd name="T1" fmla="*/ 0 h 1159"/>
              <a:gd name="T2" fmla="*/ 131589365 w 2457"/>
              <a:gd name="T3" fmla="*/ 65922587 h 1159"/>
              <a:gd name="T4" fmla="*/ 255796412 w 2457"/>
              <a:gd name="T5" fmla="*/ 120814788 h 1159"/>
              <a:gd name="T6" fmla="*/ 292320043 w 2457"/>
              <a:gd name="T7" fmla="*/ 139242233 h 1159"/>
              <a:gd name="T8" fmla="*/ 318093914 w 2457"/>
              <a:gd name="T9" fmla="*/ 150272619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7" h="1159">
                <a:moveTo>
                  <a:pt x="0" y="0"/>
                </a:moveTo>
                <a:cubicBezTo>
                  <a:pt x="380" y="79"/>
                  <a:pt x="655" y="388"/>
                  <a:pt x="1016" y="508"/>
                </a:cubicBezTo>
                <a:cubicBezTo>
                  <a:pt x="1350" y="619"/>
                  <a:pt x="1647" y="807"/>
                  <a:pt x="1975" y="931"/>
                </a:cubicBezTo>
                <a:lnTo>
                  <a:pt x="2257" y="1073"/>
                </a:lnTo>
                <a:lnTo>
                  <a:pt x="2456" y="1158"/>
                </a:lnTo>
              </a:path>
            </a:pathLst>
          </a:cu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7" name="Freeform 9">
            <a:extLst>
              <a:ext uri="{FF2B5EF4-FFF2-40B4-BE49-F238E27FC236}">
                <a16:creationId xmlns:a16="http://schemas.microsoft.com/office/drawing/2014/main" id="{050D5DAD-5882-4F58-BFC2-95737511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4530725"/>
            <a:ext cx="579438" cy="131763"/>
          </a:xfrm>
          <a:custGeom>
            <a:avLst/>
            <a:gdLst>
              <a:gd name="T0" fmla="*/ 0 w 1610"/>
              <a:gd name="T1" fmla="*/ 47049774 h 368"/>
              <a:gd name="T2" fmla="*/ 113336633 w 1610"/>
              <a:gd name="T3" fmla="*/ 18076237 h 368"/>
              <a:gd name="T4" fmla="*/ 149863541 w 1610"/>
              <a:gd name="T5" fmla="*/ 10768761 h 368"/>
              <a:gd name="T6" fmla="*/ 186519653 w 1610"/>
              <a:gd name="T7" fmla="*/ 7179293 h 368"/>
              <a:gd name="T8" fmla="*/ 208409813 w 1610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0" h="368">
                <a:moveTo>
                  <a:pt x="0" y="367"/>
                </a:moveTo>
                <a:cubicBezTo>
                  <a:pt x="309" y="355"/>
                  <a:pt x="565" y="152"/>
                  <a:pt x="875" y="141"/>
                </a:cubicBezTo>
                <a:lnTo>
                  <a:pt x="1157" y="84"/>
                </a:lnTo>
                <a:lnTo>
                  <a:pt x="1440" y="56"/>
                </a:lnTo>
                <a:lnTo>
                  <a:pt x="1609" y="0"/>
                </a:lnTo>
              </a:path>
            </a:pathLst>
          </a:cu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8" name="Freeform 10">
            <a:extLst>
              <a:ext uri="{FF2B5EF4-FFF2-40B4-BE49-F238E27FC236}">
                <a16:creationId xmlns:a16="http://schemas.microsoft.com/office/drawing/2014/main" id="{B06D0197-0771-4B06-ADA7-DC4418C6A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259138"/>
            <a:ext cx="131762" cy="477837"/>
          </a:xfrm>
          <a:custGeom>
            <a:avLst/>
            <a:gdLst>
              <a:gd name="T0" fmla="*/ 47176899 w 367"/>
              <a:gd name="T1" fmla="*/ 171804350 h 1328"/>
              <a:gd name="T2" fmla="*/ 18174539 w 367"/>
              <a:gd name="T3" fmla="*/ 62274251 h 1328"/>
              <a:gd name="T4" fmla="*/ 10956351 w 367"/>
              <a:gd name="T5" fmla="*/ 25634804 h 1328"/>
              <a:gd name="T6" fmla="*/ 0 w 367"/>
              <a:gd name="T7" fmla="*/ 0 h 13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7" h="1328">
                <a:moveTo>
                  <a:pt x="366" y="1327"/>
                </a:moveTo>
                <a:cubicBezTo>
                  <a:pt x="330" y="1035"/>
                  <a:pt x="217" y="762"/>
                  <a:pt x="141" y="481"/>
                </a:cubicBezTo>
                <a:lnTo>
                  <a:pt x="85" y="198"/>
                </a:lnTo>
                <a:lnTo>
                  <a:pt x="0" y="0"/>
                </a:lnTo>
              </a:path>
            </a:pathLst>
          </a:cu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9" name="Freeform 11">
            <a:extLst>
              <a:ext uri="{FF2B5EF4-FFF2-40B4-BE49-F238E27FC236}">
                <a16:creationId xmlns:a16="http://schemas.microsoft.com/office/drawing/2014/main" id="{AFF9FD8C-DDE7-404C-A7CA-41816C00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4875213"/>
            <a:ext cx="406400" cy="650875"/>
          </a:xfrm>
          <a:custGeom>
            <a:avLst/>
            <a:gdLst>
              <a:gd name="T0" fmla="*/ 145901912 w 1131"/>
              <a:gd name="T1" fmla="*/ 0 h 1806"/>
              <a:gd name="T2" fmla="*/ 51259221 w 1131"/>
              <a:gd name="T3" fmla="*/ 113649406 h 1806"/>
              <a:gd name="T4" fmla="*/ 7488755 w 1131"/>
              <a:gd name="T5" fmla="*/ 227169070 h 1806"/>
              <a:gd name="T6" fmla="*/ 3873556 w 1131"/>
              <a:gd name="T7" fmla="*/ 234442941 h 18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1" h="1806">
                <a:moveTo>
                  <a:pt x="1130" y="0"/>
                </a:moveTo>
                <a:cubicBezTo>
                  <a:pt x="912" y="315"/>
                  <a:pt x="595" y="549"/>
                  <a:pt x="397" y="875"/>
                </a:cubicBezTo>
                <a:cubicBezTo>
                  <a:pt x="235" y="1138"/>
                  <a:pt x="0" y="1409"/>
                  <a:pt x="58" y="1749"/>
                </a:cubicBezTo>
                <a:lnTo>
                  <a:pt x="30" y="1805"/>
                </a:lnTo>
              </a:path>
            </a:pathLst>
          </a:cu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1" name="Freeform 13">
            <a:extLst>
              <a:ext uri="{FF2B5EF4-FFF2-40B4-BE49-F238E27FC236}">
                <a16:creationId xmlns:a16="http://schemas.microsoft.com/office/drawing/2014/main" id="{2BF6D210-114A-4646-B600-70E67290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3473450"/>
            <a:ext cx="538162" cy="355600"/>
          </a:xfrm>
          <a:custGeom>
            <a:avLst/>
            <a:gdLst>
              <a:gd name="T0" fmla="*/ 193465642 w 1496"/>
              <a:gd name="T1" fmla="*/ 0 h 988"/>
              <a:gd name="T2" fmla="*/ 83856863 w 1496"/>
              <a:gd name="T3" fmla="*/ 73190974 h 988"/>
              <a:gd name="T4" fmla="*/ 47363652 w 1496"/>
              <a:gd name="T5" fmla="*/ 95083769 h 988"/>
              <a:gd name="T6" fmla="*/ 10870441 w 1496"/>
              <a:gd name="T7" fmla="*/ 120603468 h 988"/>
              <a:gd name="T8" fmla="*/ 0 w 1496"/>
              <a:gd name="T9" fmla="*/ 127857636 h 9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6" h="988">
                <a:moveTo>
                  <a:pt x="1495" y="0"/>
                </a:moveTo>
                <a:cubicBezTo>
                  <a:pt x="1211" y="187"/>
                  <a:pt x="949" y="406"/>
                  <a:pt x="648" y="565"/>
                </a:cubicBezTo>
                <a:lnTo>
                  <a:pt x="366" y="734"/>
                </a:lnTo>
                <a:lnTo>
                  <a:pt x="84" y="931"/>
                </a:lnTo>
                <a:lnTo>
                  <a:pt x="0" y="987"/>
                </a:lnTo>
              </a:path>
            </a:pathLst>
          </a:custGeom>
          <a:noFill/>
          <a:ln w="36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2" name="Oval 14">
            <a:extLst>
              <a:ext uri="{FF2B5EF4-FFF2-40B4-BE49-F238E27FC236}">
                <a16:creationId xmlns:a16="http://schemas.microsoft.com/office/drawing/2014/main" id="{E9B026F3-B633-432A-AE52-E031B1C0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5189538"/>
            <a:ext cx="1968500" cy="1038225"/>
          </a:xfrm>
          <a:prstGeom prst="ellipse">
            <a:avLst/>
          </a:prstGeom>
          <a:solidFill>
            <a:srgbClr val="AECF00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cartouche</a:t>
            </a:r>
          </a:p>
        </p:txBody>
      </p:sp>
      <p:sp>
        <p:nvSpPr>
          <p:cNvPr id="12303" name="Freeform 15">
            <a:extLst>
              <a:ext uri="{FF2B5EF4-FFF2-40B4-BE49-F238E27FC236}">
                <a16:creationId xmlns:a16="http://schemas.microsoft.com/office/drawing/2014/main" id="{0288297C-4375-4BE1-A64E-EDCD7DED0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4465638"/>
            <a:ext cx="1122362" cy="1079500"/>
          </a:xfrm>
          <a:custGeom>
            <a:avLst/>
            <a:gdLst>
              <a:gd name="T0" fmla="*/ 403878258 w 3118"/>
              <a:gd name="T1" fmla="*/ 33923647 h 3000"/>
              <a:gd name="T2" fmla="*/ 294130117 w 3118"/>
              <a:gd name="T3" fmla="*/ 8416142 h 3000"/>
              <a:gd name="T4" fmla="*/ 184381975 w 3118"/>
              <a:gd name="T5" fmla="*/ 4790821 h 3000"/>
              <a:gd name="T6" fmla="*/ 74893006 w 3118"/>
              <a:gd name="T7" fmla="*/ 70566555 h 3000"/>
              <a:gd name="T8" fmla="*/ 9069966 w 3118"/>
              <a:gd name="T9" fmla="*/ 187357660 h 3000"/>
              <a:gd name="T10" fmla="*/ 12698025 w 3118"/>
              <a:gd name="T11" fmla="*/ 300652625 h 3000"/>
              <a:gd name="T12" fmla="*/ 30967904 w 3118"/>
              <a:gd name="T13" fmla="*/ 337165992 h 3000"/>
              <a:gd name="T14" fmla="*/ 45609725 w 3118"/>
              <a:gd name="T15" fmla="*/ 373679360 h 3000"/>
              <a:gd name="T16" fmla="*/ 49237783 w 3118"/>
              <a:gd name="T17" fmla="*/ 388310543 h 3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18" h="3000">
                <a:moveTo>
                  <a:pt x="3117" y="262"/>
                </a:moveTo>
                <a:cubicBezTo>
                  <a:pt x="2857" y="120"/>
                  <a:pt x="2557" y="101"/>
                  <a:pt x="2270" y="65"/>
                </a:cubicBezTo>
                <a:cubicBezTo>
                  <a:pt x="1987" y="29"/>
                  <a:pt x="1703" y="0"/>
                  <a:pt x="1423" y="37"/>
                </a:cubicBezTo>
                <a:cubicBezTo>
                  <a:pt x="1099" y="78"/>
                  <a:pt x="790" y="229"/>
                  <a:pt x="578" y="545"/>
                </a:cubicBezTo>
                <a:cubicBezTo>
                  <a:pt x="378" y="840"/>
                  <a:pt x="145" y="1110"/>
                  <a:pt x="70" y="1447"/>
                </a:cubicBezTo>
                <a:cubicBezTo>
                  <a:pt x="6" y="1731"/>
                  <a:pt x="0" y="2038"/>
                  <a:pt x="98" y="2322"/>
                </a:cubicBezTo>
                <a:lnTo>
                  <a:pt x="239" y="2604"/>
                </a:lnTo>
                <a:lnTo>
                  <a:pt x="352" y="2886"/>
                </a:lnTo>
                <a:lnTo>
                  <a:pt x="380" y="2999"/>
                </a:lnTo>
              </a:path>
            </a:pathLst>
          </a:custGeom>
          <a:noFill/>
          <a:ln w="720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4" name="Oval 16">
            <a:extLst>
              <a:ext uri="{FF2B5EF4-FFF2-40B4-BE49-F238E27FC236}">
                <a16:creationId xmlns:a16="http://schemas.microsoft.com/office/drawing/2014/main" id="{B12224EA-85EE-4654-AEC0-C4EEED13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5351463"/>
            <a:ext cx="1773238" cy="1128712"/>
          </a:xfrm>
          <a:prstGeom prst="ellipse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papier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3C53A111-2892-4588-B38D-2936F7BE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328988"/>
            <a:ext cx="3959225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>
                <a:cs typeface="Arial" panose="020B0604020202020204" pitchFamily="34" charset="0"/>
              </a:rPr>
              <a:t>Exemple :</a:t>
            </a:r>
          </a:p>
          <a:p>
            <a:pPr eaLnBrk="1">
              <a:spcAft>
                <a:spcPct val="0"/>
              </a:spcAft>
            </a:pPr>
            <a:endParaRPr lang="fr-FR" altLang="fr-FR" sz="1800">
              <a:cs typeface="Arial" panose="020B0604020202020204" pitchFamily="34" charset="0"/>
            </a:endParaRPr>
          </a:p>
          <a:p>
            <a:pPr eaLnBrk="1">
              <a:spcAft>
                <a:spcPct val="0"/>
              </a:spcAft>
            </a:pPr>
            <a:r>
              <a:rPr lang="fr-FR" altLang="fr-FR" sz="1800" i="1" u="sng">
                <a:cs typeface="Arial" panose="020B0604020202020204" pitchFamily="34" charset="0"/>
              </a:rPr>
              <a:t>La poche va-telle modifier l’oeil grâce au stylo ?</a:t>
            </a:r>
            <a:r>
              <a:rPr lang="fr-FR" altLang="fr-FR" sz="1800" u="sng">
                <a:cs typeface="Arial" panose="020B0604020202020204" pitchFamily="34" charset="0"/>
              </a:rPr>
              <a:t> </a:t>
            </a:r>
          </a:p>
          <a:p>
            <a:pPr eaLnBrk="1">
              <a:spcAft>
                <a:spcPct val="0"/>
              </a:spcAft>
            </a:pPr>
            <a:r>
              <a:rPr lang="fr-FR" altLang="fr-FR" sz="1800">
                <a:cs typeface="Arial" panose="020B0604020202020204" pitchFamily="34" charset="0"/>
              </a:rPr>
              <a:t>NON on trace donc un trait de la poche vers le stylo. </a:t>
            </a:r>
            <a:r>
              <a:rPr lang="fr-FR" altLang="fr-FR" sz="1800" b="1">
                <a:cs typeface="Arial" panose="020B0604020202020204" pitchFamily="34" charset="0"/>
              </a:rPr>
              <a:t>C’est une fonction contrainte.</a:t>
            </a:r>
          </a:p>
          <a:p>
            <a:pPr eaLnBrk="1">
              <a:spcAft>
                <a:spcPct val="0"/>
              </a:spcAft>
            </a:pPr>
            <a:endParaRPr lang="fr-FR" altLang="fr-FR" sz="1800">
              <a:cs typeface="Arial" panose="020B0604020202020204" pitchFamily="34" charset="0"/>
            </a:endParaRPr>
          </a:p>
          <a:p>
            <a:pPr eaLnBrk="1">
              <a:spcAft>
                <a:spcPct val="0"/>
              </a:spcAft>
            </a:pPr>
            <a:r>
              <a:rPr lang="fr-FR" altLang="fr-FR" sz="1800" i="1" u="sng">
                <a:cs typeface="Arial" panose="020B0604020202020204" pitchFamily="34" charset="0"/>
              </a:rPr>
              <a:t>La cartouche va-telle modifier la trousse grâce au stylo ?</a:t>
            </a:r>
          </a:p>
          <a:p>
            <a:pPr eaLnBrk="1">
              <a:spcAft>
                <a:spcPct val="0"/>
              </a:spcAft>
            </a:pPr>
            <a:r>
              <a:rPr lang="fr-FR" altLang="fr-FR" sz="1800">
                <a:cs typeface="Arial" panose="020B0604020202020204" pitchFamily="34" charset="0"/>
              </a:rPr>
              <a:t> NON on trace donc un trait, </a:t>
            </a:r>
            <a:r>
              <a:rPr lang="fr-FR" altLang="fr-FR" sz="1800" b="1">
                <a:cs typeface="Arial" panose="020B0604020202020204" pitchFamily="34" charset="0"/>
              </a:rPr>
              <a:t>c’est une autre fonction contrainte</a:t>
            </a:r>
            <a:r>
              <a:rPr lang="fr-FR" altLang="fr-FR" sz="1800">
                <a:cs typeface="Arial" panose="020B0604020202020204" pitchFamily="34" charset="0"/>
              </a:rPr>
              <a:t>.</a:t>
            </a:r>
          </a:p>
          <a:p>
            <a:pPr eaLnBrk="1">
              <a:spcAft>
                <a:spcPct val="0"/>
              </a:spcAft>
            </a:pPr>
            <a:endParaRPr lang="fr-FR" altLang="fr-FR" sz="1800">
              <a:cs typeface="Arial" panose="020B0604020202020204" pitchFamily="34" charset="0"/>
            </a:endParaRPr>
          </a:p>
          <a:p>
            <a:pPr eaLnBrk="1">
              <a:spcAft>
                <a:spcPct val="0"/>
              </a:spcAft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B8F8AF38-BD05-43A2-AFEE-49C124E2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4233863"/>
            <a:ext cx="968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FC3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C1B24E94-0536-4729-8697-BBB259E1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3254375"/>
            <a:ext cx="968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FC5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7D334C19-B27F-432E-BEA1-DB171C72C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3589338"/>
            <a:ext cx="9667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FC1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98E42D1E-CA03-47DF-9875-3854D6D7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3427413"/>
            <a:ext cx="9683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FC4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70A2CE39-2D6C-4A1A-AEE4-63A28BCB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4879975"/>
            <a:ext cx="9667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FC2</a:t>
            </a: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F42FB10D-1E8C-411B-B338-00702919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029200"/>
            <a:ext cx="9683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 b="1"/>
              <a:t>FP1</a:t>
            </a: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CAAA7406-0CA6-42C2-A85A-5F6B8A20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 dirty="0"/>
              <a:t>Page 8</a:t>
            </a:r>
          </a:p>
        </p:txBody>
      </p:sp>
      <p:sp>
        <p:nvSpPr>
          <p:cNvPr id="12300" name="Oval 12">
            <a:extLst>
              <a:ext uri="{FF2B5EF4-FFF2-40B4-BE49-F238E27FC236}">
                <a16:creationId xmlns:a16="http://schemas.microsoft.com/office/drawing/2014/main" id="{C63D4C88-8198-4699-B863-1920D5BDA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3" y="4060825"/>
            <a:ext cx="1990725" cy="1128713"/>
          </a:xfrm>
          <a:prstGeom prst="ellipse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 anchor="ctr" anchorCtr="1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fr-FR" sz="1800" b="1"/>
              <a:t>Utilisateur</a:t>
            </a:r>
          </a:p>
          <a:p>
            <a:pPr algn="ctr" eaLnBrk="1">
              <a:spcAft>
                <a:spcPct val="0"/>
              </a:spcAft>
            </a:pPr>
            <a:r>
              <a:rPr lang="fr-FR" altLang="fr-FR" sz="1800" b="1"/>
              <a:t>(main)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31416B0-46AD-4D97-831D-F60BD965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646238"/>
            <a:ext cx="50403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i="1" u="sng">
                <a:cs typeface="Arial" panose="020B0604020202020204" pitchFamily="34" charset="0"/>
              </a:rPr>
              <a:t>La main va-telle modifier le papier grâce au stylo ?</a:t>
            </a:r>
            <a:r>
              <a:rPr lang="fr-FR" altLang="fr-FR"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>
                <a:cs typeface="Arial" panose="020B0604020202020204" pitchFamily="34" charset="0"/>
              </a:rPr>
              <a:t>Oui</a:t>
            </a:r>
            <a:r>
              <a:rPr lang="fr-FR" altLang="fr-FR">
                <a:cs typeface="Arial" panose="020B0604020202020204" pitchFamily="34" charset="0"/>
              </a:rPr>
              <a:t> on trace donc un trait de la main vers le papier en traversant le stylo, </a:t>
            </a:r>
            <a:r>
              <a:rPr lang="fr-FR" altLang="fr-FR" b="1">
                <a:cs typeface="Arial" panose="020B0604020202020204" pitchFamily="34" charset="0"/>
              </a:rPr>
              <a:t>c’est une fonction principale</a:t>
            </a:r>
            <a:r>
              <a:rPr lang="fr-FR" altLang="fr-FR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302" grpId="0" animBg="1"/>
      <p:bldP spid="12304" grpId="0" animBg="1"/>
      <p:bldP spid="12305" grpId="0"/>
      <p:bldP spid="12306" grpId="0"/>
      <p:bldP spid="12307" grpId="0"/>
      <p:bldP spid="12308" grpId="0"/>
      <p:bldP spid="12309" grpId="0"/>
      <p:bldP spid="12310" grpId="0"/>
      <p:bldP spid="12300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D0F7F78-5B2F-4949-AB53-1432A5E0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215900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fr-FR" altLang="fr-FR" sz="1800" dirty="0"/>
              <a:t>Page 9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57BDC1A3-2747-408E-AD9B-1693662B5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0975"/>
            <a:ext cx="9720262" cy="388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2072" rIns="108000" bIns="63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fr-FR" altLang="fr-FR" sz="1800" dirty="0">
                <a:latin typeface="Eurostar Black Extended" pitchFamily="32" charset="0"/>
              </a:rPr>
              <a:t>Enoncé du besoin : exemple 2</a:t>
            </a:r>
          </a:p>
        </p:txBody>
      </p:sp>
      <p:graphicFrame>
        <p:nvGraphicFramePr>
          <p:cNvPr id="13315" name="Group 3">
            <a:extLst>
              <a:ext uri="{FF2B5EF4-FFF2-40B4-BE49-F238E27FC236}">
                <a16:creationId xmlns:a16="http://schemas.microsoft.com/office/drawing/2014/main" id="{62E9156D-3674-42B8-9FCD-6A152FE74511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2732088"/>
          <a:ext cx="9937750" cy="4762501"/>
        </p:xfrm>
        <a:graphic>
          <a:graphicData uri="http://schemas.openxmlformats.org/drawingml/2006/table">
            <a:tbl>
              <a:tblPr/>
              <a:tblGrid>
                <a:gridCol w="65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18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rep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Fonction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Critères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Niveaux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28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FP1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Facile à prendre en main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Déposer un fin trait d'encre sur le papier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Forme ergonomique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Système d'écriture fiable et propre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18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FC1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Couleurs et formes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Design actuel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19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FC2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Partie démontable permettant l'accès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Démontage simple et rapide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339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FC3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Tenir compte des dimensions moyennes d'une trousse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&lt; 180 mm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74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FC4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Tenir compte des dimensions moyennes d'une poche, éviter qu'il tombe au fond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&lt; 180 mm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Sytème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d'accrochage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2457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FC5</a:t>
                      </a: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0006" marR="90006" marT="62679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Ecoulement de l'encre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Modéré en position verticale ou oblique</a:t>
                      </a:r>
                    </a:p>
                  </a:txBody>
                  <a:tcPr marL="90006" marR="90006" marT="59150" marB="46802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1550" name="Groupe 1">
            <a:extLst>
              <a:ext uri="{FF2B5EF4-FFF2-40B4-BE49-F238E27FC236}">
                <a16:creationId xmlns:a16="http://schemas.microsoft.com/office/drawing/2014/main" id="{CC017F85-069B-490C-A0E7-AD12AD8B0DEE}"/>
              </a:ext>
            </a:extLst>
          </p:cNvPr>
          <p:cNvGrpSpPr>
            <a:grpSpLocks/>
          </p:cNvGrpSpPr>
          <p:nvPr/>
        </p:nvGrpSpPr>
        <p:grpSpPr bwMode="auto">
          <a:xfrm>
            <a:off x="4435475" y="65088"/>
            <a:ext cx="4781550" cy="2706687"/>
            <a:chOff x="4435030" y="65088"/>
            <a:chExt cx="5069778" cy="2944811"/>
          </a:xfrm>
        </p:grpSpPr>
        <p:sp>
          <p:nvSpPr>
            <p:cNvPr id="21559" name="Oval 99">
              <a:extLst>
                <a:ext uri="{FF2B5EF4-FFF2-40B4-BE49-F238E27FC236}">
                  <a16:creationId xmlns:a16="http://schemas.microsoft.com/office/drawing/2014/main" id="{51336113-D300-4829-A4F7-09911095D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300" y="1174750"/>
              <a:ext cx="1403350" cy="776288"/>
            </a:xfrm>
            <a:prstGeom prst="ellipse">
              <a:avLst/>
            </a:prstGeom>
            <a:solidFill>
              <a:srgbClr val="99CCFF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600" b="1"/>
                <a:t>Stylo plume</a:t>
              </a:r>
            </a:p>
          </p:txBody>
        </p:sp>
        <p:sp>
          <p:nvSpPr>
            <p:cNvPr id="21560" name="Oval 100">
              <a:extLst>
                <a:ext uri="{FF2B5EF4-FFF2-40B4-BE49-F238E27FC236}">
                  <a16:creationId xmlns:a16="http://schemas.microsoft.com/office/drawing/2014/main" id="{71D8D298-80E1-4DDE-A364-6D36F1EF1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65088"/>
              <a:ext cx="1598612" cy="776287"/>
            </a:xfrm>
            <a:prstGeom prst="ellipse">
              <a:avLst/>
            </a:prstGeom>
            <a:solidFill>
              <a:srgbClr val="AECF00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600" b="1"/>
                <a:t>Air ambiant</a:t>
              </a:r>
            </a:p>
          </p:txBody>
        </p:sp>
        <p:sp>
          <p:nvSpPr>
            <p:cNvPr id="21561" name="Oval 101">
              <a:extLst>
                <a:ext uri="{FF2B5EF4-FFF2-40B4-BE49-F238E27FC236}">
                  <a16:creationId xmlns:a16="http://schemas.microsoft.com/office/drawing/2014/main" id="{E9721358-5F52-49D3-80A6-BCD7C8BE7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88" y="396875"/>
              <a:ext cx="1220787" cy="776288"/>
            </a:xfrm>
            <a:prstGeom prst="ellipse">
              <a:avLst/>
            </a:prstGeom>
            <a:solidFill>
              <a:srgbClr val="AECF00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800" b="1"/>
                <a:t>oeil</a:t>
              </a:r>
            </a:p>
          </p:txBody>
        </p:sp>
        <p:sp>
          <p:nvSpPr>
            <p:cNvPr id="21562" name="Oval 102">
              <a:extLst>
                <a:ext uri="{FF2B5EF4-FFF2-40B4-BE49-F238E27FC236}">
                  <a16:creationId xmlns:a16="http://schemas.microsoft.com/office/drawing/2014/main" id="{63C71648-CF94-42FD-B617-050CEB651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492" y="396875"/>
              <a:ext cx="1381571" cy="776288"/>
            </a:xfrm>
            <a:prstGeom prst="ellipse">
              <a:avLst/>
            </a:prstGeom>
            <a:solidFill>
              <a:srgbClr val="AECF00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800" b="1"/>
                <a:t>poche</a:t>
              </a:r>
            </a:p>
          </p:txBody>
        </p:sp>
        <p:sp>
          <p:nvSpPr>
            <p:cNvPr id="21563" name="Oval 103">
              <a:extLst>
                <a:ext uri="{FF2B5EF4-FFF2-40B4-BE49-F238E27FC236}">
                  <a16:creationId xmlns:a16="http://schemas.microsoft.com/office/drawing/2014/main" id="{AC6FBF8A-1EBC-463E-8B0A-0339140DC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030" y="1395413"/>
              <a:ext cx="1570483" cy="776287"/>
            </a:xfrm>
            <a:prstGeom prst="ellipse">
              <a:avLst/>
            </a:prstGeom>
            <a:solidFill>
              <a:srgbClr val="AECF00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800" b="1"/>
                <a:t>trousse</a:t>
              </a:r>
            </a:p>
          </p:txBody>
        </p:sp>
        <p:sp>
          <p:nvSpPr>
            <p:cNvPr id="21564" name="Freeform 104">
              <a:extLst>
                <a:ext uri="{FF2B5EF4-FFF2-40B4-BE49-F238E27FC236}">
                  <a16:creationId xmlns:a16="http://schemas.microsoft.com/office/drawing/2014/main" id="{EFEDE6DE-FA70-457E-91B2-E16C7D6E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054100"/>
              <a:ext cx="608013" cy="287338"/>
            </a:xfrm>
            <a:custGeom>
              <a:avLst/>
              <a:gdLst>
                <a:gd name="T0" fmla="*/ 0 w 1690"/>
                <a:gd name="T1" fmla="*/ 0 h 797"/>
                <a:gd name="T2" fmla="*/ 90345695 w 1690"/>
                <a:gd name="T3" fmla="*/ 45362270 h 797"/>
                <a:gd name="T4" fmla="*/ 175902478 w 1690"/>
                <a:gd name="T5" fmla="*/ 83315762 h 797"/>
                <a:gd name="T6" fmla="*/ 201012696 w 1690"/>
                <a:gd name="T7" fmla="*/ 95923663 h 797"/>
                <a:gd name="T8" fmla="*/ 218615931 w 1690"/>
                <a:gd name="T9" fmla="*/ 103462230 h 7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0" h="797">
                  <a:moveTo>
                    <a:pt x="0" y="0"/>
                  </a:moveTo>
                  <a:cubicBezTo>
                    <a:pt x="261" y="55"/>
                    <a:pt x="450" y="267"/>
                    <a:pt x="698" y="349"/>
                  </a:cubicBezTo>
                  <a:cubicBezTo>
                    <a:pt x="929" y="426"/>
                    <a:pt x="1133" y="556"/>
                    <a:pt x="1359" y="641"/>
                  </a:cubicBezTo>
                  <a:lnTo>
                    <a:pt x="1553" y="738"/>
                  </a:lnTo>
                  <a:lnTo>
                    <a:pt x="1689" y="796"/>
                  </a:lnTo>
                </a:path>
              </a:pathLst>
            </a:cu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5" name="Freeform 105">
              <a:extLst>
                <a:ext uri="{FF2B5EF4-FFF2-40B4-BE49-F238E27FC236}">
                  <a16:creationId xmlns:a16="http://schemas.microsoft.com/office/drawing/2014/main" id="{33C63D45-D50A-4F0A-BE93-DBF6A038C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050" y="1717675"/>
              <a:ext cx="398463" cy="90488"/>
            </a:xfrm>
            <a:custGeom>
              <a:avLst/>
              <a:gdLst>
                <a:gd name="T0" fmla="*/ 0 w 1108"/>
                <a:gd name="T1" fmla="*/ 32235903 h 253"/>
                <a:gd name="T2" fmla="*/ 77856002 w 1108"/>
                <a:gd name="T3" fmla="*/ 12408301 h 253"/>
                <a:gd name="T4" fmla="*/ 102945865 w 1108"/>
                <a:gd name="T5" fmla="*/ 7419301 h 253"/>
                <a:gd name="T6" fmla="*/ 128035728 w 1108"/>
                <a:gd name="T7" fmla="*/ 4989000 h 253"/>
                <a:gd name="T8" fmla="*/ 143167252 w 1108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8" h="253">
                  <a:moveTo>
                    <a:pt x="0" y="252"/>
                  </a:moveTo>
                  <a:cubicBezTo>
                    <a:pt x="213" y="244"/>
                    <a:pt x="389" y="104"/>
                    <a:pt x="602" y="97"/>
                  </a:cubicBezTo>
                  <a:lnTo>
                    <a:pt x="796" y="58"/>
                  </a:lnTo>
                  <a:lnTo>
                    <a:pt x="990" y="39"/>
                  </a:lnTo>
                  <a:lnTo>
                    <a:pt x="1107" y="0"/>
                  </a:lnTo>
                </a:path>
              </a:pathLst>
            </a:cu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6" name="Freeform 106">
              <a:extLst>
                <a:ext uri="{FF2B5EF4-FFF2-40B4-BE49-F238E27FC236}">
                  <a16:creationId xmlns:a16="http://schemas.microsoft.com/office/drawing/2014/main" id="{EF6514AB-2875-4DCD-B89D-BB56B0CD6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844550"/>
              <a:ext cx="90488" cy="328613"/>
            </a:xfrm>
            <a:custGeom>
              <a:avLst/>
              <a:gdLst>
                <a:gd name="T0" fmla="*/ 32235903 w 253"/>
                <a:gd name="T1" fmla="*/ 118017728 h 914"/>
                <a:gd name="T2" fmla="*/ 12408301 w 253"/>
                <a:gd name="T3" fmla="*/ 42786204 h 914"/>
                <a:gd name="T4" fmla="*/ 7419301 w 253"/>
                <a:gd name="T5" fmla="*/ 17709149 h 914"/>
                <a:gd name="T6" fmla="*/ 0 w 253"/>
                <a:gd name="T7" fmla="*/ 0 h 9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914">
                  <a:moveTo>
                    <a:pt x="252" y="913"/>
                  </a:moveTo>
                  <a:cubicBezTo>
                    <a:pt x="227" y="712"/>
                    <a:pt x="149" y="524"/>
                    <a:pt x="97" y="331"/>
                  </a:cubicBezTo>
                  <a:lnTo>
                    <a:pt x="58" y="137"/>
                  </a:lnTo>
                  <a:lnTo>
                    <a:pt x="0" y="0"/>
                  </a:lnTo>
                </a:path>
              </a:pathLst>
            </a:cu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7" name="Freeform 107">
              <a:extLst>
                <a:ext uri="{FF2B5EF4-FFF2-40B4-BE49-F238E27FC236}">
                  <a16:creationId xmlns:a16="http://schemas.microsoft.com/office/drawing/2014/main" id="{135AE2DE-332A-4F26-B721-C4227137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1955800"/>
              <a:ext cx="279400" cy="447675"/>
            </a:xfrm>
            <a:custGeom>
              <a:avLst/>
              <a:gdLst>
                <a:gd name="T0" fmla="*/ 100210868 w 778"/>
                <a:gd name="T1" fmla="*/ 0 h 1244"/>
                <a:gd name="T2" fmla="*/ 35209069 w 778"/>
                <a:gd name="T3" fmla="*/ 77961666 h 1244"/>
                <a:gd name="T4" fmla="*/ 5029918 w 778"/>
                <a:gd name="T5" fmla="*/ 155923331 h 1244"/>
                <a:gd name="T6" fmla="*/ 2579602 w 778"/>
                <a:gd name="T7" fmla="*/ 160974070 h 12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8" h="1244">
                  <a:moveTo>
                    <a:pt x="777" y="0"/>
                  </a:moveTo>
                  <a:cubicBezTo>
                    <a:pt x="627" y="217"/>
                    <a:pt x="409" y="377"/>
                    <a:pt x="273" y="602"/>
                  </a:cubicBezTo>
                  <a:cubicBezTo>
                    <a:pt x="161" y="783"/>
                    <a:pt x="0" y="969"/>
                    <a:pt x="39" y="1204"/>
                  </a:cubicBezTo>
                  <a:lnTo>
                    <a:pt x="20" y="1243"/>
                  </a:lnTo>
                </a:path>
              </a:pathLst>
            </a:cu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8" name="Freeform 109">
              <a:extLst>
                <a:ext uri="{FF2B5EF4-FFF2-40B4-BE49-F238E27FC236}">
                  <a16:creationId xmlns:a16="http://schemas.microsoft.com/office/drawing/2014/main" id="{1FB5A5D1-E449-40FB-B388-8CE87DCB5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992188"/>
              <a:ext cx="371475" cy="244475"/>
            </a:xfrm>
            <a:custGeom>
              <a:avLst/>
              <a:gdLst>
                <a:gd name="T0" fmla="*/ 133844246 w 1030"/>
                <a:gd name="T1" fmla="*/ 0 h 680"/>
                <a:gd name="T2" fmla="*/ 58012133 w 1030"/>
                <a:gd name="T3" fmla="*/ 50151530 h 680"/>
                <a:gd name="T4" fmla="*/ 32778161 w 1030"/>
                <a:gd name="T5" fmla="*/ 65145038 h 680"/>
                <a:gd name="T6" fmla="*/ 7544188 w 1030"/>
                <a:gd name="T7" fmla="*/ 82853297 h 680"/>
                <a:gd name="T8" fmla="*/ 0 w 1030"/>
                <a:gd name="T9" fmla="*/ 87764727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0" h="680">
                  <a:moveTo>
                    <a:pt x="1029" y="0"/>
                  </a:moveTo>
                  <a:cubicBezTo>
                    <a:pt x="834" y="128"/>
                    <a:pt x="654" y="279"/>
                    <a:pt x="446" y="388"/>
                  </a:cubicBezTo>
                  <a:lnTo>
                    <a:pt x="252" y="504"/>
                  </a:lnTo>
                  <a:lnTo>
                    <a:pt x="58" y="641"/>
                  </a:lnTo>
                  <a:lnTo>
                    <a:pt x="0" y="679"/>
                  </a:lnTo>
                </a:path>
              </a:pathLst>
            </a:cu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9" name="Oval 110">
              <a:extLst>
                <a:ext uri="{FF2B5EF4-FFF2-40B4-BE49-F238E27FC236}">
                  <a16:creationId xmlns:a16="http://schemas.microsoft.com/office/drawing/2014/main" id="{AD85E0E6-C1F8-4AAD-A549-731696BFE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50" y="2228850"/>
              <a:ext cx="1903413" cy="709612"/>
            </a:xfrm>
            <a:prstGeom prst="ellipse">
              <a:avLst/>
            </a:prstGeom>
            <a:solidFill>
              <a:srgbClr val="AECF00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600" b="1"/>
                <a:t>cartouche</a:t>
              </a:r>
            </a:p>
          </p:txBody>
        </p:sp>
        <p:sp>
          <p:nvSpPr>
            <p:cNvPr id="21570" name="Freeform 111">
              <a:extLst>
                <a:ext uri="{FF2B5EF4-FFF2-40B4-BE49-F238E27FC236}">
                  <a16:creationId xmlns:a16="http://schemas.microsoft.com/office/drawing/2014/main" id="{7B3F0EB6-5D65-47DC-8F53-01CDAB84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456" y="1730375"/>
              <a:ext cx="771525" cy="742950"/>
            </a:xfrm>
            <a:custGeom>
              <a:avLst/>
              <a:gdLst>
                <a:gd name="T0" fmla="*/ 277376726 w 2145"/>
                <a:gd name="T1" fmla="*/ 23322295 h 2064"/>
                <a:gd name="T2" fmla="*/ 202081281 w 2145"/>
                <a:gd name="T3" fmla="*/ 5700989 h 2064"/>
                <a:gd name="T4" fmla="*/ 126656709 w 2145"/>
                <a:gd name="T5" fmla="*/ 3109663 h 2064"/>
                <a:gd name="T6" fmla="*/ 51490751 w 2145"/>
                <a:gd name="T7" fmla="*/ 48588354 h 2064"/>
                <a:gd name="T8" fmla="*/ 6339454 w 2145"/>
                <a:gd name="T9" fmla="*/ 128920903 h 2064"/>
                <a:gd name="T10" fmla="*/ 8797543 w 2145"/>
                <a:gd name="T11" fmla="*/ 206920934 h 2064"/>
                <a:gd name="T12" fmla="*/ 21217117 w 2145"/>
                <a:gd name="T13" fmla="*/ 232057409 h 2064"/>
                <a:gd name="T14" fmla="*/ 31308449 w 2145"/>
                <a:gd name="T15" fmla="*/ 257193524 h 2064"/>
                <a:gd name="T16" fmla="*/ 33896025 w 2145"/>
                <a:gd name="T17" fmla="*/ 267300020 h 20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5" h="2064">
                  <a:moveTo>
                    <a:pt x="2144" y="180"/>
                  </a:moveTo>
                  <a:cubicBezTo>
                    <a:pt x="1965" y="82"/>
                    <a:pt x="1759" y="70"/>
                    <a:pt x="1562" y="44"/>
                  </a:cubicBezTo>
                  <a:cubicBezTo>
                    <a:pt x="1367" y="20"/>
                    <a:pt x="1172" y="0"/>
                    <a:pt x="979" y="24"/>
                  </a:cubicBezTo>
                  <a:cubicBezTo>
                    <a:pt x="757" y="53"/>
                    <a:pt x="544" y="157"/>
                    <a:pt x="398" y="375"/>
                  </a:cubicBezTo>
                  <a:cubicBezTo>
                    <a:pt x="260" y="577"/>
                    <a:pt x="100" y="763"/>
                    <a:pt x="49" y="995"/>
                  </a:cubicBezTo>
                  <a:cubicBezTo>
                    <a:pt x="5" y="1190"/>
                    <a:pt x="0" y="1402"/>
                    <a:pt x="68" y="1597"/>
                  </a:cubicBezTo>
                  <a:lnTo>
                    <a:pt x="164" y="1791"/>
                  </a:lnTo>
                  <a:lnTo>
                    <a:pt x="242" y="1985"/>
                  </a:lnTo>
                  <a:lnTo>
                    <a:pt x="262" y="2063"/>
                  </a:lnTo>
                </a:path>
              </a:pathLst>
            </a:custGeom>
            <a:noFill/>
            <a:ln w="36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1" name="Oval 112">
              <a:extLst>
                <a:ext uri="{FF2B5EF4-FFF2-40B4-BE49-F238E27FC236}">
                  <a16:creationId xmlns:a16="http://schemas.microsoft.com/office/drawing/2014/main" id="{1B3F7428-0D33-4AE5-BF4F-3B8551D3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2314574"/>
              <a:ext cx="1343024" cy="695325"/>
            </a:xfrm>
            <a:prstGeom prst="ellipse">
              <a:avLst/>
            </a:prstGeom>
            <a:solidFill>
              <a:srgbClr val="FFFF66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76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600" b="1"/>
                <a:t>papier</a:t>
              </a:r>
            </a:p>
          </p:txBody>
        </p:sp>
        <p:sp>
          <p:nvSpPr>
            <p:cNvPr id="21572" name="Text Box 113">
              <a:extLst>
                <a:ext uri="{FF2B5EF4-FFF2-40B4-BE49-F238E27FC236}">
                  <a16:creationId xmlns:a16="http://schemas.microsoft.com/office/drawing/2014/main" id="{5327322C-299D-418C-9591-B018A4AA1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9938" y="1360488"/>
              <a:ext cx="665162" cy="133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347" rIns="90000" bIns="45000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FC3</a:t>
              </a:r>
            </a:p>
          </p:txBody>
        </p:sp>
        <p:sp>
          <p:nvSpPr>
            <p:cNvPr id="21573" name="Text Box 114">
              <a:extLst>
                <a:ext uri="{FF2B5EF4-FFF2-40B4-BE49-F238E27FC236}">
                  <a16:creationId xmlns:a16="http://schemas.microsoft.com/office/drawing/2014/main" id="{D15B83FF-3938-4BB3-B664-49CAB8E1B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9113" y="841375"/>
              <a:ext cx="665162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347" rIns="90000" bIns="45000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FC5</a:t>
              </a:r>
            </a:p>
          </p:txBody>
        </p:sp>
        <p:sp>
          <p:nvSpPr>
            <p:cNvPr id="21574" name="Text Box 115">
              <a:extLst>
                <a:ext uri="{FF2B5EF4-FFF2-40B4-BE49-F238E27FC236}">
                  <a16:creationId xmlns:a16="http://schemas.microsoft.com/office/drawing/2014/main" id="{642BBD51-93B1-42E4-8AF8-8EC02D390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38" y="1069975"/>
              <a:ext cx="665162" cy="280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347" rIns="90000" bIns="45000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FC1</a:t>
              </a:r>
            </a:p>
          </p:txBody>
        </p:sp>
        <p:sp>
          <p:nvSpPr>
            <p:cNvPr id="21575" name="Text Box 116">
              <a:extLst>
                <a:ext uri="{FF2B5EF4-FFF2-40B4-BE49-F238E27FC236}">
                  <a16:creationId xmlns:a16="http://schemas.microsoft.com/office/drawing/2014/main" id="{05815C3D-F543-4A87-9926-EC2FA079B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400" y="903288"/>
              <a:ext cx="665163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347" rIns="90000" bIns="45000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FC4</a:t>
              </a:r>
            </a:p>
          </p:txBody>
        </p:sp>
        <p:sp>
          <p:nvSpPr>
            <p:cNvPr id="21576" name="Text Box 117">
              <a:extLst>
                <a:ext uri="{FF2B5EF4-FFF2-40B4-BE49-F238E27FC236}">
                  <a16:creationId xmlns:a16="http://schemas.microsoft.com/office/drawing/2014/main" id="{BB4A10ED-60DF-4391-939C-23C1ACB9E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5213" y="2001836"/>
              <a:ext cx="666750" cy="327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347" rIns="90000" bIns="45000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FC2</a:t>
              </a:r>
            </a:p>
          </p:txBody>
        </p:sp>
        <p:sp>
          <p:nvSpPr>
            <p:cNvPr id="21577" name="Text Box 118">
              <a:extLst>
                <a:ext uri="{FF2B5EF4-FFF2-40B4-BE49-F238E27FC236}">
                  <a16:creationId xmlns:a16="http://schemas.microsoft.com/office/drawing/2014/main" id="{4A05D17E-0629-477D-89E1-FE35DFB3B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7649" y="2065194"/>
              <a:ext cx="649287" cy="3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347" rIns="90000" bIns="45000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1400" b="1">
                  <a:solidFill>
                    <a:srgbClr val="000000"/>
                  </a:solidFill>
                </a:rPr>
                <a:t>FP1</a:t>
              </a:r>
            </a:p>
          </p:txBody>
        </p:sp>
        <p:sp>
          <p:nvSpPr>
            <p:cNvPr id="21578" name="Oval 108">
              <a:extLst>
                <a:ext uri="{FF2B5EF4-FFF2-40B4-BE49-F238E27FC236}">
                  <a16:creationId xmlns:a16="http://schemas.microsoft.com/office/drawing/2014/main" id="{E9F5478E-F4B5-457A-8803-4081BBE3C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0" y="1395413"/>
              <a:ext cx="1726058" cy="776287"/>
            </a:xfrm>
            <a:prstGeom prst="ellipse">
              <a:avLst/>
            </a:prstGeom>
            <a:solidFill>
              <a:srgbClr val="FFFF66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7112" rIns="108000" bIns="63000" anchor="ctr" anchorCtr="1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Aft>
                  <a:spcPct val="0"/>
                </a:spcAft>
              </a:pPr>
              <a:r>
                <a:rPr lang="fr-FR" altLang="fr-FR" sz="1400" b="1"/>
                <a:t>Utilisateur</a:t>
              </a:r>
            </a:p>
            <a:p>
              <a:pPr algn="ctr" eaLnBrk="1">
                <a:spcAft>
                  <a:spcPct val="0"/>
                </a:spcAft>
              </a:pPr>
              <a:r>
                <a:rPr lang="fr-FR" altLang="fr-FR" sz="1400" b="1"/>
                <a:t>(main)</a:t>
              </a:r>
            </a:p>
          </p:txBody>
        </p:sp>
      </p:grpSp>
      <p:sp>
        <p:nvSpPr>
          <p:cNvPr id="124" name="ZoneTexte 123">
            <a:extLst>
              <a:ext uri="{FF2B5EF4-FFF2-40B4-BE49-F238E27FC236}">
                <a16:creationId xmlns:a16="http://schemas.microsoft.com/office/drawing/2014/main" id="{D44A1A76-E62D-4D44-B13A-8C1DE3DED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3179763"/>
            <a:ext cx="5038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Le stylo plume doit permettre de laisser une trace sur le papier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B339E5AC-0E59-4ED6-A990-E2573ACC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886200"/>
            <a:ext cx="5040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Le stylo plume doit être esthétique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F791ABE7-4D31-4CEF-B69A-A1EA809A1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4305300"/>
            <a:ext cx="50387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Le stylo plume doit permettre de changer la cartouche recharge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A04C75AD-5253-46A3-A50D-0CB4ACA8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4967288"/>
            <a:ext cx="50403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Le stylo plume doit pouvoir être rangé dans une trousse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F5773AF-6E53-4C87-A282-7EB2A42F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5718175"/>
            <a:ext cx="50403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Le stylo plume doit pouvoir être contenu et accroché dans une poche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AE54F71D-7DD7-4579-B106-48419F780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6602413"/>
            <a:ext cx="50403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fr-FR" altLang="fr-FR" sz="1800"/>
              <a:t>Le stylo plume doit  m</a:t>
            </a:r>
            <a:r>
              <a:rPr lang="fr-FR" altLang="fr-FR" sz="1800">
                <a:cs typeface="Arial" panose="020B0604020202020204" pitchFamily="34" charset="0"/>
              </a:rPr>
              <a:t>ettre la réserve d’encre à la pression atmosphérique pour en permettre l’écoulement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40E81-686C-4597-9C27-241BA0C06277}"/>
              </a:ext>
            </a:extLst>
          </p:cNvPr>
          <p:cNvSpPr/>
          <p:nvPr/>
        </p:nvSpPr>
        <p:spPr bwMode="auto">
          <a:xfrm>
            <a:off x="6027738" y="3211513"/>
            <a:ext cx="2036762" cy="4167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1E64D3B-F7B2-4307-B6C1-D025781A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3179763"/>
            <a:ext cx="17065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  <p:bldP spid="128" grpId="0"/>
      <p:bldP spid="130" grpId="0"/>
      <p:bldP spid="132" grpId="0"/>
      <p:bldP spid="134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820</Words>
  <Application>Microsoft Office PowerPoint</Application>
  <PresentationFormat>Personnalisé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Eurostar</vt:lpstr>
      <vt:lpstr>Eurostar Black Extended</vt:lpstr>
      <vt:lpstr>Rockwell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JEZEGOU - (DDEC 22)</dc:creator>
  <cp:lastModifiedBy>Christian JEZEGOU - (DDEC 22)</cp:lastModifiedBy>
  <cp:revision>1</cp:revision>
  <dcterms:created xsi:type="dcterms:W3CDTF">2020-11-15T14:19:18Z</dcterms:created>
  <dcterms:modified xsi:type="dcterms:W3CDTF">2020-11-15T14:23:20Z</dcterms:modified>
</cp:coreProperties>
</file>